
<file path=[Content_Types].xml><?xml version="1.0" encoding="utf-8"?>
<Types xmlns="http://schemas.openxmlformats.org/package/2006/content-types">
  <Default Extension="png" ContentType="image/png"/>
  <Default Extension="933D7860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1"/>
  </p:notesMasterIdLst>
  <p:handoutMasterIdLst>
    <p:handoutMasterId r:id="rId52"/>
  </p:handoutMasterIdLst>
  <p:sldIdLst>
    <p:sldId id="314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315" r:id="rId13"/>
    <p:sldId id="327" r:id="rId14"/>
    <p:sldId id="324" r:id="rId15"/>
    <p:sldId id="343" r:id="rId16"/>
    <p:sldId id="296" r:id="rId17"/>
    <p:sldId id="323" r:id="rId18"/>
    <p:sldId id="322" r:id="rId19"/>
    <p:sldId id="299" r:id="rId20"/>
    <p:sldId id="325" r:id="rId21"/>
    <p:sldId id="326" r:id="rId22"/>
    <p:sldId id="316" r:id="rId23"/>
    <p:sldId id="303" r:id="rId24"/>
    <p:sldId id="304" r:id="rId25"/>
    <p:sldId id="305" r:id="rId26"/>
    <p:sldId id="306" r:id="rId27"/>
    <p:sldId id="320" r:id="rId28"/>
    <p:sldId id="319" r:id="rId29"/>
    <p:sldId id="317" r:id="rId30"/>
    <p:sldId id="321" r:id="rId31"/>
    <p:sldId id="318" r:id="rId32"/>
    <p:sldId id="311" r:id="rId33"/>
    <p:sldId id="312" r:id="rId34"/>
    <p:sldId id="281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74" autoAdjust="0"/>
    <p:restoredTop sz="79354" autoAdjust="0"/>
  </p:normalViewPr>
  <p:slideViewPr>
    <p:cSldViewPr snapToGrid="0">
      <p:cViewPr varScale="1">
        <p:scale>
          <a:sx n="74" d="100"/>
          <a:sy n="74" d="100"/>
        </p:scale>
        <p:origin x="7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9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6CF0A-A049-49BD-9730-7A146167D1BE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0AC081-CF74-403C-B0E5-71EBCDA5F8F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Контроль</a:t>
          </a:r>
        </a:p>
        <a:p>
          <a:pPr rtl="0"/>
          <a:r>
            <a:rPr lang="ru-RU" sz="1800" b="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 полностью контролируете бизнес-процесс</a:t>
          </a:r>
          <a:endParaRPr lang="ru-RU" sz="1800" b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AC0E20C-7B2A-4D35-934F-39B8C1CB122B}" type="parTrans" cxnId="{ECD2909D-2785-4597-9E34-FA0B68853475}">
      <dgm:prSet/>
      <dgm:spPr/>
      <dgm:t>
        <a:bodyPr/>
        <a:lstStyle/>
        <a:p>
          <a:endParaRPr lang="ru-RU"/>
        </a:p>
      </dgm:t>
    </dgm:pt>
    <dgm:pt modelId="{8845083B-52A3-4316-A323-ABB1F09A01DC}" type="sibTrans" cxnId="{ECD2909D-2785-4597-9E34-FA0B68853475}">
      <dgm:prSet/>
      <dgm:spPr/>
      <dgm:t>
        <a:bodyPr/>
        <a:lstStyle/>
        <a:p>
          <a:endParaRPr lang="ru-RU"/>
        </a:p>
      </dgm:t>
    </dgm:pt>
    <dgm:pt modelId="{C1145BD9-3CCB-4CF3-AA76-EAD6BB2C747E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Простота автоматизации </a:t>
          </a:r>
        </a:p>
        <a:p>
          <a:pPr rtl="0"/>
          <a:r>
            <a:rPr lang="ru-RU" sz="1800" b="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При помощи XML-обмена </a:t>
          </a:r>
          <a:r>
            <a:rPr lang="ru-RU" sz="1800" b="0" dirty="0" err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первичкой</a:t>
          </a:r>
          <a:endParaRPr lang="ru-RU" sz="1800" b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AB961CC-8738-4FAA-AFFB-15246B09B019}" type="parTrans" cxnId="{DAEDD51F-4DF6-4684-8ED0-3FCF445B9E5E}">
      <dgm:prSet/>
      <dgm:spPr/>
      <dgm:t>
        <a:bodyPr/>
        <a:lstStyle/>
        <a:p>
          <a:endParaRPr lang="ru-RU"/>
        </a:p>
      </dgm:t>
    </dgm:pt>
    <dgm:pt modelId="{80F4D9A7-CC23-4919-ABF2-437612333E5D}" type="sibTrans" cxnId="{DAEDD51F-4DF6-4684-8ED0-3FCF445B9E5E}">
      <dgm:prSet/>
      <dgm:spPr/>
      <dgm:t>
        <a:bodyPr/>
        <a:lstStyle/>
        <a:p>
          <a:endParaRPr lang="ru-RU"/>
        </a:p>
      </dgm:t>
    </dgm:pt>
    <dgm:pt modelId="{1692ABD3-75C9-44B5-B111-CCD033EAC222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Отсутствие технических конфликтов</a:t>
          </a:r>
        </a:p>
        <a:p>
          <a:pPr rtl="0"/>
          <a:r>
            <a:rPr lang="ru-RU" sz="1600" b="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Гарантированное отсутствие </a:t>
          </a:r>
          <a:r>
            <a:rPr lang="ru-RU" sz="1600" b="0" dirty="0" err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задваивания</a:t>
          </a:r>
          <a:endParaRPr lang="ru-RU" sz="1600" b="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E5F8B68-D3B4-4E4A-BE63-219847F9DA63}" type="parTrans" cxnId="{C7C56DCE-BB83-44F1-B904-5F007190EF57}">
      <dgm:prSet/>
      <dgm:spPr/>
      <dgm:t>
        <a:bodyPr/>
        <a:lstStyle/>
        <a:p>
          <a:endParaRPr lang="ru-RU"/>
        </a:p>
      </dgm:t>
    </dgm:pt>
    <dgm:pt modelId="{E25CFD67-7EBA-4762-BC28-22EDBA454F9E}" type="sibTrans" cxnId="{C7C56DCE-BB83-44F1-B904-5F007190EF57}">
      <dgm:prSet/>
      <dgm:spPr/>
      <dgm:t>
        <a:bodyPr/>
        <a:lstStyle/>
        <a:p>
          <a:endParaRPr lang="ru-RU"/>
        </a:p>
      </dgm:t>
    </dgm:pt>
    <dgm:pt modelId="{ED1CB46C-A498-4B7F-BB64-595CF79158B6}" type="pres">
      <dgm:prSet presAssocID="{C6F6CF0A-A049-49BD-9730-7A146167D1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B1015-318E-44C0-9410-49CD86B6CD0B}" type="pres">
      <dgm:prSet presAssocID="{B00AC081-CF74-403C-B0E5-71EBCDA5F8FE}" presName="composite" presStyleCnt="0"/>
      <dgm:spPr/>
      <dgm:t>
        <a:bodyPr/>
        <a:lstStyle/>
        <a:p>
          <a:endParaRPr lang="ru-RU"/>
        </a:p>
      </dgm:t>
    </dgm:pt>
    <dgm:pt modelId="{09ED2C53-CB02-498F-89FC-31A088312A42}" type="pres">
      <dgm:prSet presAssocID="{B00AC081-CF74-403C-B0E5-71EBCDA5F8FE}" presName="imgShp" presStyleLbl="fgImgPlace1" presStyleIdx="0" presStyleCnt="3" custLinFactNeighborX="-38819" custLinFactNeighborY="-97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316" t="13015" r="14896" b="13008"/>
          </a:stretch>
        </a:blipFill>
      </dgm:spPr>
      <dgm:t>
        <a:bodyPr/>
        <a:lstStyle/>
        <a:p>
          <a:endParaRPr lang="ru-RU"/>
        </a:p>
      </dgm:t>
    </dgm:pt>
    <dgm:pt modelId="{3E00DBF8-8600-4FC6-8FB3-9A263F2A1D17}" type="pres">
      <dgm:prSet presAssocID="{B00AC081-CF74-403C-B0E5-71EBCDA5F8F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4C403-63AA-42D1-8D31-57AB9C08C6F0}" type="pres">
      <dgm:prSet presAssocID="{8845083B-52A3-4316-A323-ABB1F09A01DC}" presName="spacing" presStyleCnt="0"/>
      <dgm:spPr/>
      <dgm:t>
        <a:bodyPr/>
        <a:lstStyle/>
        <a:p>
          <a:endParaRPr lang="ru-RU"/>
        </a:p>
      </dgm:t>
    </dgm:pt>
    <dgm:pt modelId="{A0613446-9344-4C9C-8526-71D07180AD3B}" type="pres">
      <dgm:prSet presAssocID="{C1145BD9-3CCB-4CF3-AA76-EAD6BB2C747E}" presName="composite" presStyleCnt="0"/>
      <dgm:spPr/>
      <dgm:t>
        <a:bodyPr/>
        <a:lstStyle/>
        <a:p>
          <a:endParaRPr lang="ru-RU"/>
        </a:p>
      </dgm:t>
    </dgm:pt>
    <dgm:pt modelId="{596F26CE-7A68-4B00-8758-D53074EA652C}" type="pres">
      <dgm:prSet presAssocID="{C1145BD9-3CCB-4CF3-AA76-EAD6BB2C747E}" presName="imgShp" presStyleLbl="fgImgPlace1" presStyleIdx="1" presStyleCnt="3" custLinFactNeighborX="-38819" custLinFactNeighborY="-482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779" t="12987" r="20957" b="19915"/>
          </a:stretch>
        </a:blipFill>
      </dgm:spPr>
      <dgm:t>
        <a:bodyPr/>
        <a:lstStyle/>
        <a:p>
          <a:endParaRPr lang="ru-RU"/>
        </a:p>
      </dgm:t>
    </dgm:pt>
    <dgm:pt modelId="{EE25691B-EC04-4F37-B8D3-546642C6E2C4}" type="pres">
      <dgm:prSet presAssocID="{C1145BD9-3CCB-4CF3-AA76-EAD6BB2C747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28065-F6BF-4DE2-B81C-7B4700007075}" type="pres">
      <dgm:prSet presAssocID="{80F4D9A7-CC23-4919-ABF2-437612333E5D}" presName="spacing" presStyleCnt="0"/>
      <dgm:spPr/>
      <dgm:t>
        <a:bodyPr/>
        <a:lstStyle/>
        <a:p>
          <a:endParaRPr lang="ru-RU"/>
        </a:p>
      </dgm:t>
    </dgm:pt>
    <dgm:pt modelId="{7C5F6BEB-FFF7-4FB9-80B3-CCC882EE713E}" type="pres">
      <dgm:prSet presAssocID="{1692ABD3-75C9-44B5-B111-CCD033EAC222}" presName="composite" presStyleCnt="0"/>
      <dgm:spPr/>
      <dgm:t>
        <a:bodyPr/>
        <a:lstStyle/>
        <a:p>
          <a:endParaRPr lang="ru-RU"/>
        </a:p>
      </dgm:t>
    </dgm:pt>
    <dgm:pt modelId="{6593DBE2-7C41-48B2-8C5F-7C3388FC8A08}" type="pres">
      <dgm:prSet presAssocID="{1692ABD3-75C9-44B5-B111-CCD033EAC222}" presName="imgShp" presStyleLbl="fgImgPlace1" presStyleIdx="2" presStyleCnt="3" custLinFactNeighborX="-38819" custLinFactNeighborY="277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45" t="8658" r="20957" b="25090"/>
          </a:stretch>
        </a:blipFill>
      </dgm:spPr>
      <dgm:t>
        <a:bodyPr/>
        <a:lstStyle/>
        <a:p>
          <a:endParaRPr lang="ru-RU"/>
        </a:p>
      </dgm:t>
    </dgm:pt>
    <dgm:pt modelId="{75C27FB8-B34A-4092-B612-96CABF4498AB}" type="pres">
      <dgm:prSet presAssocID="{1692ABD3-75C9-44B5-B111-CCD033EAC22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C56DCE-BB83-44F1-B904-5F007190EF57}" srcId="{C6F6CF0A-A049-49BD-9730-7A146167D1BE}" destId="{1692ABD3-75C9-44B5-B111-CCD033EAC222}" srcOrd="2" destOrd="0" parTransId="{AE5F8B68-D3B4-4E4A-BE63-219847F9DA63}" sibTransId="{E25CFD67-7EBA-4762-BC28-22EDBA454F9E}"/>
    <dgm:cxn modelId="{5B9C4548-61B6-4E68-9FF5-E6318C338D8F}" type="presOf" srcId="{1692ABD3-75C9-44B5-B111-CCD033EAC222}" destId="{75C27FB8-B34A-4092-B612-96CABF4498AB}" srcOrd="0" destOrd="0" presId="urn:microsoft.com/office/officeart/2005/8/layout/vList3"/>
    <dgm:cxn modelId="{A9D795EF-267C-4D58-B747-DC6A8530510A}" type="presOf" srcId="{C6F6CF0A-A049-49BD-9730-7A146167D1BE}" destId="{ED1CB46C-A498-4B7F-BB64-595CF79158B6}" srcOrd="0" destOrd="0" presId="urn:microsoft.com/office/officeart/2005/8/layout/vList3"/>
    <dgm:cxn modelId="{DAEDD51F-4DF6-4684-8ED0-3FCF445B9E5E}" srcId="{C6F6CF0A-A049-49BD-9730-7A146167D1BE}" destId="{C1145BD9-3CCB-4CF3-AA76-EAD6BB2C747E}" srcOrd="1" destOrd="0" parTransId="{2AB961CC-8738-4FAA-AFFB-15246B09B019}" sibTransId="{80F4D9A7-CC23-4919-ABF2-437612333E5D}"/>
    <dgm:cxn modelId="{24FB2316-1356-4540-B2A4-E5315CF33C6E}" type="presOf" srcId="{B00AC081-CF74-403C-B0E5-71EBCDA5F8FE}" destId="{3E00DBF8-8600-4FC6-8FB3-9A263F2A1D17}" srcOrd="0" destOrd="0" presId="urn:microsoft.com/office/officeart/2005/8/layout/vList3"/>
    <dgm:cxn modelId="{ECD2909D-2785-4597-9E34-FA0B68853475}" srcId="{C6F6CF0A-A049-49BD-9730-7A146167D1BE}" destId="{B00AC081-CF74-403C-B0E5-71EBCDA5F8FE}" srcOrd="0" destOrd="0" parTransId="{CAC0E20C-7B2A-4D35-934F-39B8C1CB122B}" sibTransId="{8845083B-52A3-4316-A323-ABB1F09A01DC}"/>
    <dgm:cxn modelId="{3377FAF6-3B93-4092-B812-044ED8855DE0}" type="presOf" srcId="{C1145BD9-3CCB-4CF3-AA76-EAD6BB2C747E}" destId="{EE25691B-EC04-4F37-B8D3-546642C6E2C4}" srcOrd="0" destOrd="0" presId="urn:microsoft.com/office/officeart/2005/8/layout/vList3"/>
    <dgm:cxn modelId="{B643FB67-8C53-4748-8712-8DA424F51FE5}" type="presParOf" srcId="{ED1CB46C-A498-4B7F-BB64-595CF79158B6}" destId="{FD5B1015-318E-44C0-9410-49CD86B6CD0B}" srcOrd="0" destOrd="0" presId="urn:microsoft.com/office/officeart/2005/8/layout/vList3"/>
    <dgm:cxn modelId="{D6158A2B-A340-475E-BEFE-A7A3455AF9A1}" type="presParOf" srcId="{FD5B1015-318E-44C0-9410-49CD86B6CD0B}" destId="{09ED2C53-CB02-498F-89FC-31A088312A42}" srcOrd="0" destOrd="0" presId="urn:microsoft.com/office/officeart/2005/8/layout/vList3"/>
    <dgm:cxn modelId="{4DE7D318-C5C8-4501-9DE0-572B5436D841}" type="presParOf" srcId="{FD5B1015-318E-44C0-9410-49CD86B6CD0B}" destId="{3E00DBF8-8600-4FC6-8FB3-9A263F2A1D17}" srcOrd="1" destOrd="0" presId="urn:microsoft.com/office/officeart/2005/8/layout/vList3"/>
    <dgm:cxn modelId="{1DD284AF-71F1-4DEB-9845-4089E6E27402}" type="presParOf" srcId="{ED1CB46C-A498-4B7F-BB64-595CF79158B6}" destId="{A784C403-63AA-42D1-8D31-57AB9C08C6F0}" srcOrd="1" destOrd="0" presId="urn:microsoft.com/office/officeart/2005/8/layout/vList3"/>
    <dgm:cxn modelId="{DF067796-5626-4B55-AFAA-E4D02AFAC88F}" type="presParOf" srcId="{ED1CB46C-A498-4B7F-BB64-595CF79158B6}" destId="{A0613446-9344-4C9C-8526-71D07180AD3B}" srcOrd="2" destOrd="0" presId="urn:microsoft.com/office/officeart/2005/8/layout/vList3"/>
    <dgm:cxn modelId="{392F5D1B-3857-4CD2-8868-EC9574F17E4C}" type="presParOf" srcId="{A0613446-9344-4C9C-8526-71D07180AD3B}" destId="{596F26CE-7A68-4B00-8758-D53074EA652C}" srcOrd="0" destOrd="0" presId="urn:microsoft.com/office/officeart/2005/8/layout/vList3"/>
    <dgm:cxn modelId="{657875C9-47E6-4DEA-9C0E-65548374813A}" type="presParOf" srcId="{A0613446-9344-4C9C-8526-71D07180AD3B}" destId="{EE25691B-EC04-4F37-B8D3-546642C6E2C4}" srcOrd="1" destOrd="0" presId="urn:microsoft.com/office/officeart/2005/8/layout/vList3"/>
    <dgm:cxn modelId="{26EC8644-00C6-4828-A591-5F01EB9A3B3B}" type="presParOf" srcId="{ED1CB46C-A498-4B7F-BB64-595CF79158B6}" destId="{71B28065-F6BF-4DE2-B81C-7B4700007075}" srcOrd="3" destOrd="0" presId="urn:microsoft.com/office/officeart/2005/8/layout/vList3"/>
    <dgm:cxn modelId="{DF373E33-6752-4B06-A2A6-48A5AF62C33D}" type="presParOf" srcId="{ED1CB46C-A498-4B7F-BB64-595CF79158B6}" destId="{7C5F6BEB-FFF7-4FB9-80B3-CCC882EE713E}" srcOrd="4" destOrd="0" presId="urn:microsoft.com/office/officeart/2005/8/layout/vList3"/>
    <dgm:cxn modelId="{22B85FC4-0D1C-4502-8BB2-A1A8487B63CA}" type="presParOf" srcId="{7C5F6BEB-FFF7-4FB9-80B3-CCC882EE713E}" destId="{6593DBE2-7C41-48B2-8C5F-7C3388FC8A08}" srcOrd="0" destOrd="0" presId="urn:microsoft.com/office/officeart/2005/8/layout/vList3"/>
    <dgm:cxn modelId="{77520E7C-2115-48C0-BD0F-898463C6CEFE}" type="presParOf" srcId="{7C5F6BEB-FFF7-4FB9-80B3-CCC882EE713E}" destId="{75C27FB8-B34A-4092-B612-96CABF4498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6CF0A-A049-49BD-9730-7A146167D1BE}" type="doc">
      <dgm:prSet loTypeId="urn:microsoft.com/office/officeart/2005/8/layout/vList3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00AC081-CF74-403C-B0E5-71EBCDA5F8FE}">
      <dgm:prSet custT="1"/>
      <dgm:spPr/>
      <dgm:t>
        <a:bodyPr/>
        <a:lstStyle/>
        <a:p>
          <a:pPr rtl="0"/>
          <a:r>
            <a:rPr lang="ru-RU" sz="1800" b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Отсутствует необходимость поиска ответственного за формирование документа</a:t>
          </a:r>
          <a:endParaRPr lang="ru-RU" sz="1800" b="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AC0E20C-7B2A-4D35-934F-39B8C1CB122B}" type="parTrans" cxnId="{ECD2909D-2785-4597-9E34-FA0B688534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845083B-52A3-4316-A323-ABB1F09A01DC}" type="sibTrans" cxnId="{ECD2909D-2785-4597-9E34-FA0B6885347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145BD9-3CCB-4CF3-AA76-EAD6BB2C747E}">
      <dgm:prSet custT="1"/>
      <dgm:spPr/>
      <dgm:t>
        <a:bodyPr/>
        <a:lstStyle/>
        <a:p>
          <a:pPr rtl="0"/>
          <a:r>
            <a:rPr lang="ru-RU" sz="1800" b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Удобная система фильтров</a:t>
          </a:r>
          <a:endParaRPr lang="ru-RU" sz="1800" b="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AB961CC-8738-4FAA-AFFB-15246B09B019}" type="parTrans" cxnId="{DAEDD51F-4DF6-4684-8ED0-3FCF445B9E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0F4D9A7-CC23-4919-ABF2-437612333E5D}" type="sibTrans" cxnId="{DAEDD51F-4DF6-4684-8ED0-3FCF445B9E5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92ABD3-75C9-44B5-B111-CCD033EAC222}">
      <dgm:prSet custT="1"/>
      <dgm:spPr/>
      <dgm:t>
        <a:bodyPr/>
        <a:lstStyle/>
        <a:p>
          <a:pPr rtl="0"/>
          <a:r>
            <a:rPr lang="ru-RU" sz="1600" b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Возможность отправлять документы прямо из базы «1С:Предприятия 8» </a:t>
          </a:r>
          <a:endParaRPr lang="ru-RU" sz="1600" b="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E5F8B68-D3B4-4E4A-BE63-219847F9DA63}" type="parTrans" cxnId="{C7C56DCE-BB83-44F1-B904-5F007190EF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5CFD67-7EBA-4762-BC28-22EDBA454F9E}" type="sibTrans" cxnId="{C7C56DCE-BB83-44F1-B904-5F007190EF5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D1CB46C-A498-4B7F-BB64-595CF79158B6}" type="pres">
      <dgm:prSet presAssocID="{C6F6CF0A-A049-49BD-9730-7A146167D1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5B1015-318E-44C0-9410-49CD86B6CD0B}" type="pres">
      <dgm:prSet presAssocID="{B00AC081-CF74-403C-B0E5-71EBCDA5F8FE}" presName="composite" presStyleCnt="0"/>
      <dgm:spPr/>
      <dgm:t>
        <a:bodyPr/>
        <a:lstStyle/>
        <a:p>
          <a:endParaRPr lang="ru-RU"/>
        </a:p>
      </dgm:t>
    </dgm:pt>
    <dgm:pt modelId="{09ED2C53-CB02-498F-89FC-31A088312A42}" type="pres">
      <dgm:prSet presAssocID="{B00AC081-CF74-403C-B0E5-71EBCDA5F8FE}" presName="imgShp" presStyleLbl="fgImgPlace1" presStyleIdx="0" presStyleCnt="3" custLinFactNeighborX="-38819" custLinFactNeighborY="-97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316" t="13015" r="14896" b="13008"/>
          </a:stretch>
        </a:blipFill>
      </dgm:spPr>
      <dgm:t>
        <a:bodyPr/>
        <a:lstStyle/>
        <a:p>
          <a:endParaRPr lang="ru-RU"/>
        </a:p>
      </dgm:t>
    </dgm:pt>
    <dgm:pt modelId="{3E00DBF8-8600-4FC6-8FB3-9A263F2A1D17}" type="pres">
      <dgm:prSet presAssocID="{B00AC081-CF74-403C-B0E5-71EBCDA5F8F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4C403-63AA-42D1-8D31-57AB9C08C6F0}" type="pres">
      <dgm:prSet presAssocID="{8845083B-52A3-4316-A323-ABB1F09A01DC}" presName="spacing" presStyleCnt="0"/>
      <dgm:spPr/>
      <dgm:t>
        <a:bodyPr/>
        <a:lstStyle/>
        <a:p>
          <a:endParaRPr lang="ru-RU"/>
        </a:p>
      </dgm:t>
    </dgm:pt>
    <dgm:pt modelId="{A0613446-9344-4C9C-8526-71D07180AD3B}" type="pres">
      <dgm:prSet presAssocID="{C1145BD9-3CCB-4CF3-AA76-EAD6BB2C747E}" presName="composite" presStyleCnt="0"/>
      <dgm:spPr/>
      <dgm:t>
        <a:bodyPr/>
        <a:lstStyle/>
        <a:p>
          <a:endParaRPr lang="ru-RU"/>
        </a:p>
      </dgm:t>
    </dgm:pt>
    <dgm:pt modelId="{596F26CE-7A68-4B00-8758-D53074EA652C}" type="pres">
      <dgm:prSet presAssocID="{C1145BD9-3CCB-4CF3-AA76-EAD6BB2C747E}" presName="imgShp" presStyleLbl="fgImgPlace1" presStyleIdx="1" presStyleCnt="3" custLinFactNeighborX="-38819" custLinFactNeighborY="-482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779" t="12987" r="20957" b="19915"/>
          </a:stretch>
        </a:blipFill>
      </dgm:spPr>
      <dgm:t>
        <a:bodyPr/>
        <a:lstStyle/>
        <a:p>
          <a:endParaRPr lang="ru-RU"/>
        </a:p>
      </dgm:t>
    </dgm:pt>
    <dgm:pt modelId="{EE25691B-EC04-4F37-B8D3-546642C6E2C4}" type="pres">
      <dgm:prSet presAssocID="{C1145BD9-3CCB-4CF3-AA76-EAD6BB2C747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28065-F6BF-4DE2-B81C-7B4700007075}" type="pres">
      <dgm:prSet presAssocID="{80F4D9A7-CC23-4919-ABF2-437612333E5D}" presName="spacing" presStyleCnt="0"/>
      <dgm:spPr/>
      <dgm:t>
        <a:bodyPr/>
        <a:lstStyle/>
        <a:p>
          <a:endParaRPr lang="ru-RU"/>
        </a:p>
      </dgm:t>
    </dgm:pt>
    <dgm:pt modelId="{7C5F6BEB-FFF7-4FB9-80B3-CCC882EE713E}" type="pres">
      <dgm:prSet presAssocID="{1692ABD3-75C9-44B5-B111-CCD033EAC222}" presName="composite" presStyleCnt="0"/>
      <dgm:spPr/>
      <dgm:t>
        <a:bodyPr/>
        <a:lstStyle/>
        <a:p>
          <a:endParaRPr lang="ru-RU"/>
        </a:p>
      </dgm:t>
    </dgm:pt>
    <dgm:pt modelId="{6593DBE2-7C41-48B2-8C5F-7C3388FC8A08}" type="pres">
      <dgm:prSet presAssocID="{1692ABD3-75C9-44B5-B111-CCD033EAC222}" presName="imgShp" presStyleLbl="fgImgPlace1" presStyleIdx="2" presStyleCnt="3" custLinFactNeighborX="-38819" custLinFactNeighborY="2774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45" t="8658" r="20957" b="25090"/>
          </a:stretch>
        </a:blipFill>
      </dgm:spPr>
      <dgm:t>
        <a:bodyPr/>
        <a:lstStyle/>
        <a:p>
          <a:endParaRPr lang="ru-RU"/>
        </a:p>
      </dgm:t>
    </dgm:pt>
    <dgm:pt modelId="{75C27FB8-B34A-4092-B612-96CABF4498AB}" type="pres">
      <dgm:prSet presAssocID="{1692ABD3-75C9-44B5-B111-CCD033EAC22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EDD51F-4DF6-4684-8ED0-3FCF445B9E5E}" srcId="{C6F6CF0A-A049-49BD-9730-7A146167D1BE}" destId="{C1145BD9-3CCB-4CF3-AA76-EAD6BB2C747E}" srcOrd="1" destOrd="0" parTransId="{2AB961CC-8738-4FAA-AFFB-15246B09B019}" sibTransId="{80F4D9A7-CC23-4919-ABF2-437612333E5D}"/>
    <dgm:cxn modelId="{D7B56DC7-1D65-407E-AE2D-B095479AA9C7}" type="presOf" srcId="{1692ABD3-75C9-44B5-B111-CCD033EAC222}" destId="{75C27FB8-B34A-4092-B612-96CABF4498AB}" srcOrd="0" destOrd="0" presId="urn:microsoft.com/office/officeart/2005/8/layout/vList3"/>
    <dgm:cxn modelId="{ECD2909D-2785-4597-9E34-FA0B68853475}" srcId="{C6F6CF0A-A049-49BD-9730-7A146167D1BE}" destId="{B00AC081-CF74-403C-B0E5-71EBCDA5F8FE}" srcOrd="0" destOrd="0" parTransId="{CAC0E20C-7B2A-4D35-934F-39B8C1CB122B}" sibTransId="{8845083B-52A3-4316-A323-ABB1F09A01DC}"/>
    <dgm:cxn modelId="{C7C56DCE-BB83-44F1-B904-5F007190EF57}" srcId="{C6F6CF0A-A049-49BD-9730-7A146167D1BE}" destId="{1692ABD3-75C9-44B5-B111-CCD033EAC222}" srcOrd="2" destOrd="0" parTransId="{AE5F8B68-D3B4-4E4A-BE63-219847F9DA63}" sibTransId="{E25CFD67-7EBA-4762-BC28-22EDBA454F9E}"/>
    <dgm:cxn modelId="{7C51DE28-2145-491F-A146-F0D190705098}" type="presOf" srcId="{B00AC081-CF74-403C-B0E5-71EBCDA5F8FE}" destId="{3E00DBF8-8600-4FC6-8FB3-9A263F2A1D17}" srcOrd="0" destOrd="0" presId="urn:microsoft.com/office/officeart/2005/8/layout/vList3"/>
    <dgm:cxn modelId="{16D4E51F-CA80-451D-A805-E2C027CB279D}" type="presOf" srcId="{C1145BD9-3CCB-4CF3-AA76-EAD6BB2C747E}" destId="{EE25691B-EC04-4F37-B8D3-546642C6E2C4}" srcOrd="0" destOrd="0" presId="urn:microsoft.com/office/officeart/2005/8/layout/vList3"/>
    <dgm:cxn modelId="{5CF2CFD4-D568-4C4C-8E6A-D19CA8491DA6}" type="presOf" srcId="{C6F6CF0A-A049-49BD-9730-7A146167D1BE}" destId="{ED1CB46C-A498-4B7F-BB64-595CF79158B6}" srcOrd="0" destOrd="0" presId="urn:microsoft.com/office/officeart/2005/8/layout/vList3"/>
    <dgm:cxn modelId="{0179E570-BA55-4B7A-B2C6-F7B6655D6CF7}" type="presParOf" srcId="{ED1CB46C-A498-4B7F-BB64-595CF79158B6}" destId="{FD5B1015-318E-44C0-9410-49CD86B6CD0B}" srcOrd="0" destOrd="0" presId="urn:microsoft.com/office/officeart/2005/8/layout/vList3"/>
    <dgm:cxn modelId="{FD826205-8AE3-4964-B29E-7AFD4C264F22}" type="presParOf" srcId="{FD5B1015-318E-44C0-9410-49CD86B6CD0B}" destId="{09ED2C53-CB02-498F-89FC-31A088312A42}" srcOrd="0" destOrd="0" presId="urn:microsoft.com/office/officeart/2005/8/layout/vList3"/>
    <dgm:cxn modelId="{78666709-0F0A-4324-B503-2C6C4BE11182}" type="presParOf" srcId="{FD5B1015-318E-44C0-9410-49CD86B6CD0B}" destId="{3E00DBF8-8600-4FC6-8FB3-9A263F2A1D17}" srcOrd="1" destOrd="0" presId="urn:microsoft.com/office/officeart/2005/8/layout/vList3"/>
    <dgm:cxn modelId="{C6DE89EA-B743-4010-9BD9-212FEAAB1940}" type="presParOf" srcId="{ED1CB46C-A498-4B7F-BB64-595CF79158B6}" destId="{A784C403-63AA-42D1-8D31-57AB9C08C6F0}" srcOrd="1" destOrd="0" presId="urn:microsoft.com/office/officeart/2005/8/layout/vList3"/>
    <dgm:cxn modelId="{F8923590-DF29-4766-9BF8-80B4DFCA44DD}" type="presParOf" srcId="{ED1CB46C-A498-4B7F-BB64-595CF79158B6}" destId="{A0613446-9344-4C9C-8526-71D07180AD3B}" srcOrd="2" destOrd="0" presId="urn:microsoft.com/office/officeart/2005/8/layout/vList3"/>
    <dgm:cxn modelId="{FEA186AC-54B8-400E-94E8-5482137BCE40}" type="presParOf" srcId="{A0613446-9344-4C9C-8526-71D07180AD3B}" destId="{596F26CE-7A68-4B00-8758-D53074EA652C}" srcOrd="0" destOrd="0" presId="urn:microsoft.com/office/officeart/2005/8/layout/vList3"/>
    <dgm:cxn modelId="{EAA607E4-91C7-4F1D-A768-A00E9BB9924B}" type="presParOf" srcId="{A0613446-9344-4C9C-8526-71D07180AD3B}" destId="{EE25691B-EC04-4F37-B8D3-546642C6E2C4}" srcOrd="1" destOrd="0" presId="urn:microsoft.com/office/officeart/2005/8/layout/vList3"/>
    <dgm:cxn modelId="{75EE1AA2-21EE-4A52-A277-9548A256B79E}" type="presParOf" srcId="{ED1CB46C-A498-4B7F-BB64-595CF79158B6}" destId="{71B28065-F6BF-4DE2-B81C-7B4700007075}" srcOrd="3" destOrd="0" presId="urn:microsoft.com/office/officeart/2005/8/layout/vList3"/>
    <dgm:cxn modelId="{3968A5CC-156A-4E9E-8AF2-E482D84D2C35}" type="presParOf" srcId="{ED1CB46C-A498-4B7F-BB64-595CF79158B6}" destId="{7C5F6BEB-FFF7-4FB9-80B3-CCC882EE713E}" srcOrd="4" destOrd="0" presId="urn:microsoft.com/office/officeart/2005/8/layout/vList3"/>
    <dgm:cxn modelId="{705A829F-AFB8-46DF-839D-EA682EF2AC11}" type="presParOf" srcId="{7C5F6BEB-FFF7-4FB9-80B3-CCC882EE713E}" destId="{6593DBE2-7C41-48B2-8C5F-7C3388FC8A08}" srcOrd="0" destOrd="0" presId="urn:microsoft.com/office/officeart/2005/8/layout/vList3"/>
    <dgm:cxn modelId="{218E0278-D281-496D-AE0C-B979A483D31C}" type="presParOf" srcId="{7C5F6BEB-FFF7-4FB9-80B3-CCC882EE713E}" destId="{75C27FB8-B34A-4092-B612-96CABF4498A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3ACFC8-000B-48DD-B7C1-0CAEDA06E45D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204E5F-C040-43D1-A15C-7984D689C44A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Контроль полноты архива – нет уверенности, что все документы в наличии</a:t>
          </a:r>
          <a:endParaRPr lang="ru-RU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D89DB9E-771D-4902-B293-DE5E971E5089}" type="parTrans" cxnId="{D9A481CE-80C6-4D44-BE99-93214CCFFA7D}">
      <dgm:prSet/>
      <dgm:spPr/>
      <dgm:t>
        <a:bodyPr/>
        <a:lstStyle/>
        <a:p>
          <a:endParaRPr lang="ru-RU"/>
        </a:p>
      </dgm:t>
    </dgm:pt>
    <dgm:pt modelId="{6053F5A9-DCA6-432C-B803-721BE5FA4D3D}" type="sibTrans" cxnId="{D9A481CE-80C6-4D44-BE99-93214CCFFA7D}">
      <dgm:prSet/>
      <dgm:spPr/>
      <dgm:t>
        <a:bodyPr/>
        <a:lstStyle/>
        <a:p>
          <a:endParaRPr lang="ru-RU"/>
        </a:p>
      </dgm:t>
    </dgm:pt>
    <dgm:pt modelId="{9CBD3BA6-19D6-46D6-B331-AF81E74ABAFD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Доступность – архив в отрыве от «1С» неудобен и дорог, требуется дополнительное ПО</a:t>
          </a:r>
          <a:endParaRPr lang="ru-RU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01043FD-3233-4FC7-8C97-DBA8AFE887DF}" type="parTrans" cxnId="{DD29332A-8B9A-410D-9529-05BF99A6C0F2}">
      <dgm:prSet/>
      <dgm:spPr/>
      <dgm:t>
        <a:bodyPr/>
        <a:lstStyle/>
        <a:p>
          <a:endParaRPr lang="ru-RU"/>
        </a:p>
      </dgm:t>
    </dgm:pt>
    <dgm:pt modelId="{799FBFE8-BC32-4CC9-B34B-0854E05BD469}" type="sibTrans" cxnId="{DD29332A-8B9A-410D-9529-05BF99A6C0F2}">
      <dgm:prSet/>
      <dgm:spPr/>
      <dgm:t>
        <a:bodyPr/>
        <a:lstStyle/>
        <a:p>
          <a:endParaRPr lang="ru-RU"/>
        </a:p>
      </dgm:t>
    </dgm:pt>
    <dgm:pt modelId="{713A528D-6502-493A-AE25-B7038FE5458F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Сложность работы для бухгалтера – необходимо обучение и поддержка 2-х и более программных комплексов</a:t>
          </a:r>
          <a:endParaRPr lang="ru-RU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BB25CC2D-D864-475E-8920-FDB983C67B48}" type="parTrans" cxnId="{3992D21E-0694-40A1-84D8-3D0297B9BF1E}">
      <dgm:prSet/>
      <dgm:spPr/>
      <dgm:t>
        <a:bodyPr/>
        <a:lstStyle/>
        <a:p>
          <a:endParaRPr lang="ru-RU"/>
        </a:p>
      </dgm:t>
    </dgm:pt>
    <dgm:pt modelId="{A2889C0B-5F9E-417D-8446-BD9E1F883126}" type="sibTrans" cxnId="{3992D21E-0694-40A1-84D8-3D0297B9BF1E}">
      <dgm:prSet/>
      <dgm:spPr/>
      <dgm:t>
        <a:bodyPr/>
        <a:lstStyle/>
        <a:p>
          <a:endParaRPr lang="ru-RU"/>
        </a:p>
      </dgm:t>
    </dgm:pt>
    <dgm:pt modelId="{FF1FC7CD-EE82-4030-B3E4-C8F86F3BC2D8}" type="pres">
      <dgm:prSet presAssocID="{4E3ACFC8-000B-48DD-B7C1-0CAEDA06E4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5276BE-2920-4689-A447-767943F4BD99}" type="pres">
      <dgm:prSet presAssocID="{D5204E5F-C040-43D1-A15C-7984D689C44A}" presName="composite" presStyleCnt="0"/>
      <dgm:spPr/>
      <dgm:t>
        <a:bodyPr/>
        <a:lstStyle/>
        <a:p>
          <a:endParaRPr lang="ru-RU"/>
        </a:p>
      </dgm:t>
    </dgm:pt>
    <dgm:pt modelId="{AD9B973D-14DF-4300-9D2F-6ECD5D30EAAF}" type="pres">
      <dgm:prSet presAssocID="{D5204E5F-C040-43D1-A15C-7984D689C44A}" presName="imgShp" presStyleLbl="fgImgPlace1" presStyleIdx="0" presStyleCnt="3" custLinFactNeighborX="-4636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718" t="17316" r="27926" b="19616"/>
          </a:stretch>
        </a:blipFill>
      </dgm:spPr>
      <dgm:t>
        <a:bodyPr/>
        <a:lstStyle/>
        <a:p>
          <a:endParaRPr lang="ru-RU"/>
        </a:p>
      </dgm:t>
    </dgm:pt>
    <dgm:pt modelId="{20D6242F-033F-46BA-BD99-57C34DE79CC6}" type="pres">
      <dgm:prSet presAssocID="{D5204E5F-C040-43D1-A15C-7984D689C44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85347-E3DC-48B8-A426-8C20F2733AC2}" type="pres">
      <dgm:prSet presAssocID="{6053F5A9-DCA6-432C-B803-721BE5FA4D3D}" presName="spacing" presStyleCnt="0"/>
      <dgm:spPr/>
      <dgm:t>
        <a:bodyPr/>
        <a:lstStyle/>
        <a:p>
          <a:endParaRPr lang="ru-RU"/>
        </a:p>
      </dgm:t>
    </dgm:pt>
    <dgm:pt modelId="{679A32FD-AA25-41A6-8B26-11452ADA1FFF}" type="pres">
      <dgm:prSet presAssocID="{9CBD3BA6-19D6-46D6-B331-AF81E74ABAFD}" presName="composite" presStyleCnt="0"/>
      <dgm:spPr/>
      <dgm:t>
        <a:bodyPr/>
        <a:lstStyle/>
        <a:p>
          <a:endParaRPr lang="ru-RU"/>
        </a:p>
      </dgm:t>
    </dgm:pt>
    <dgm:pt modelId="{3AE82504-1271-425D-8A07-3FA12CAC5300}" type="pres">
      <dgm:prSet presAssocID="{9CBD3BA6-19D6-46D6-B331-AF81E74ABAFD}" presName="imgShp" presStyleLbl="fgImgPlace1" presStyleIdx="1" presStyleCnt="3" custLinFactNeighborX="-46361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84" t="13853" r="25329" b="23061"/>
          </a:stretch>
        </a:blipFill>
      </dgm:spPr>
      <dgm:t>
        <a:bodyPr/>
        <a:lstStyle/>
        <a:p>
          <a:endParaRPr lang="ru-RU"/>
        </a:p>
      </dgm:t>
    </dgm:pt>
    <dgm:pt modelId="{996E951E-C19D-4DF7-B4FA-2EAE425D3F17}" type="pres">
      <dgm:prSet presAssocID="{9CBD3BA6-19D6-46D6-B331-AF81E74ABAFD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DB8F0-174A-4478-847E-DA25061B502D}" type="pres">
      <dgm:prSet presAssocID="{799FBFE8-BC32-4CC9-B34B-0854E05BD469}" presName="spacing" presStyleCnt="0"/>
      <dgm:spPr/>
      <dgm:t>
        <a:bodyPr/>
        <a:lstStyle/>
        <a:p>
          <a:endParaRPr lang="ru-RU"/>
        </a:p>
      </dgm:t>
    </dgm:pt>
    <dgm:pt modelId="{28014758-8ABF-4938-8AF9-06C3A3380F1E}" type="pres">
      <dgm:prSet presAssocID="{713A528D-6502-493A-AE25-B7038FE5458F}" presName="composite" presStyleCnt="0"/>
      <dgm:spPr/>
      <dgm:t>
        <a:bodyPr/>
        <a:lstStyle/>
        <a:p>
          <a:endParaRPr lang="ru-RU"/>
        </a:p>
      </dgm:t>
    </dgm:pt>
    <dgm:pt modelId="{7E623ACE-BE07-41C5-939C-A1C9B9175B5E}" type="pres">
      <dgm:prSet presAssocID="{713A528D-6502-493A-AE25-B7038FE5458F}" presName="imgShp" presStyleLbl="fgImgPlace1" presStyleIdx="2" presStyleCnt="3" custLinFactNeighborX="-4372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85" t="17315" r="23597" b="18713"/>
          </a:stretch>
        </a:blipFill>
      </dgm:spPr>
      <dgm:t>
        <a:bodyPr/>
        <a:lstStyle/>
        <a:p>
          <a:endParaRPr lang="ru-RU"/>
        </a:p>
      </dgm:t>
    </dgm:pt>
    <dgm:pt modelId="{F8B4B741-ABB8-4B3A-B98E-AFF328009AAD}" type="pres">
      <dgm:prSet presAssocID="{713A528D-6502-493A-AE25-B7038FE5458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D4B37-E77D-455C-8948-2B1EB4130B9A}" type="presOf" srcId="{713A528D-6502-493A-AE25-B7038FE5458F}" destId="{F8B4B741-ABB8-4B3A-B98E-AFF328009AAD}" srcOrd="0" destOrd="0" presId="urn:microsoft.com/office/officeart/2005/8/layout/vList3"/>
    <dgm:cxn modelId="{DD29332A-8B9A-410D-9529-05BF99A6C0F2}" srcId="{4E3ACFC8-000B-48DD-B7C1-0CAEDA06E45D}" destId="{9CBD3BA6-19D6-46D6-B331-AF81E74ABAFD}" srcOrd="1" destOrd="0" parTransId="{A01043FD-3233-4FC7-8C97-DBA8AFE887DF}" sibTransId="{799FBFE8-BC32-4CC9-B34B-0854E05BD469}"/>
    <dgm:cxn modelId="{5492260B-C088-440C-84A0-8A29FB186A1D}" type="presOf" srcId="{9CBD3BA6-19D6-46D6-B331-AF81E74ABAFD}" destId="{996E951E-C19D-4DF7-B4FA-2EAE425D3F17}" srcOrd="0" destOrd="0" presId="urn:microsoft.com/office/officeart/2005/8/layout/vList3"/>
    <dgm:cxn modelId="{6AB2BE19-AC8D-4792-A86A-7A20ACFF6831}" type="presOf" srcId="{D5204E5F-C040-43D1-A15C-7984D689C44A}" destId="{20D6242F-033F-46BA-BD99-57C34DE79CC6}" srcOrd="0" destOrd="0" presId="urn:microsoft.com/office/officeart/2005/8/layout/vList3"/>
    <dgm:cxn modelId="{906EF497-7627-4146-A668-59458C1F8DCE}" type="presOf" srcId="{4E3ACFC8-000B-48DD-B7C1-0CAEDA06E45D}" destId="{FF1FC7CD-EE82-4030-B3E4-C8F86F3BC2D8}" srcOrd="0" destOrd="0" presId="urn:microsoft.com/office/officeart/2005/8/layout/vList3"/>
    <dgm:cxn modelId="{D9A481CE-80C6-4D44-BE99-93214CCFFA7D}" srcId="{4E3ACFC8-000B-48DD-B7C1-0CAEDA06E45D}" destId="{D5204E5F-C040-43D1-A15C-7984D689C44A}" srcOrd="0" destOrd="0" parTransId="{5D89DB9E-771D-4902-B293-DE5E971E5089}" sibTransId="{6053F5A9-DCA6-432C-B803-721BE5FA4D3D}"/>
    <dgm:cxn modelId="{3992D21E-0694-40A1-84D8-3D0297B9BF1E}" srcId="{4E3ACFC8-000B-48DD-B7C1-0CAEDA06E45D}" destId="{713A528D-6502-493A-AE25-B7038FE5458F}" srcOrd="2" destOrd="0" parTransId="{BB25CC2D-D864-475E-8920-FDB983C67B48}" sibTransId="{A2889C0B-5F9E-417D-8446-BD9E1F883126}"/>
    <dgm:cxn modelId="{7B4FA215-4BB4-4026-9699-92DA70A6A716}" type="presParOf" srcId="{FF1FC7CD-EE82-4030-B3E4-C8F86F3BC2D8}" destId="{B35276BE-2920-4689-A447-767943F4BD99}" srcOrd="0" destOrd="0" presId="urn:microsoft.com/office/officeart/2005/8/layout/vList3"/>
    <dgm:cxn modelId="{F9C20F42-72A6-4408-8CA2-134741CA9639}" type="presParOf" srcId="{B35276BE-2920-4689-A447-767943F4BD99}" destId="{AD9B973D-14DF-4300-9D2F-6ECD5D30EAAF}" srcOrd="0" destOrd="0" presId="urn:microsoft.com/office/officeart/2005/8/layout/vList3"/>
    <dgm:cxn modelId="{95734459-E883-490F-B9E4-0E86F27871F0}" type="presParOf" srcId="{B35276BE-2920-4689-A447-767943F4BD99}" destId="{20D6242F-033F-46BA-BD99-57C34DE79CC6}" srcOrd="1" destOrd="0" presId="urn:microsoft.com/office/officeart/2005/8/layout/vList3"/>
    <dgm:cxn modelId="{D45742AF-6257-4868-B1FF-B2C772A7B3BF}" type="presParOf" srcId="{FF1FC7CD-EE82-4030-B3E4-C8F86F3BC2D8}" destId="{B1885347-E3DC-48B8-A426-8C20F2733AC2}" srcOrd="1" destOrd="0" presId="urn:microsoft.com/office/officeart/2005/8/layout/vList3"/>
    <dgm:cxn modelId="{3BCCA1AB-52B0-4B35-AAF9-64014C3C2BC5}" type="presParOf" srcId="{FF1FC7CD-EE82-4030-B3E4-C8F86F3BC2D8}" destId="{679A32FD-AA25-41A6-8B26-11452ADA1FFF}" srcOrd="2" destOrd="0" presId="urn:microsoft.com/office/officeart/2005/8/layout/vList3"/>
    <dgm:cxn modelId="{8BBC4D87-A50D-4308-8EAB-7CF2BA509DEE}" type="presParOf" srcId="{679A32FD-AA25-41A6-8B26-11452ADA1FFF}" destId="{3AE82504-1271-425D-8A07-3FA12CAC5300}" srcOrd="0" destOrd="0" presId="urn:microsoft.com/office/officeart/2005/8/layout/vList3"/>
    <dgm:cxn modelId="{17279EDC-5BBD-447A-93CD-F5145FEC375B}" type="presParOf" srcId="{679A32FD-AA25-41A6-8B26-11452ADA1FFF}" destId="{996E951E-C19D-4DF7-B4FA-2EAE425D3F17}" srcOrd="1" destOrd="0" presId="urn:microsoft.com/office/officeart/2005/8/layout/vList3"/>
    <dgm:cxn modelId="{1FCF9DF4-1D11-483B-AB19-90E4BC727444}" type="presParOf" srcId="{FF1FC7CD-EE82-4030-B3E4-C8F86F3BC2D8}" destId="{458DB8F0-174A-4478-847E-DA25061B502D}" srcOrd="3" destOrd="0" presId="urn:microsoft.com/office/officeart/2005/8/layout/vList3"/>
    <dgm:cxn modelId="{100C69A8-EA8F-404E-8B5C-70C0AF955296}" type="presParOf" srcId="{FF1FC7CD-EE82-4030-B3E4-C8F86F3BC2D8}" destId="{28014758-8ABF-4938-8AF9-06C3A3380F1E}" srcOrd="4" destOrd="0" presId="urn:microsoft.com/office/officeart/2005/8/layout/vList3"/>
    <dgm:cxn modelId="{95F78B1C-47B8-492B-AD1B-439A9758A036}" type="presParOf" srcId="{28014758-8ABF-4938-8AF9-06C3A3380F1E}" destId="{7E623ACE-BE07-41C5-939C-A1C9B9175B5E}" srcOrd="0" destOrd="0" presId="urn:microsoft.com/office/officeart/2005/8/layout/vList3"/>
    <dgm:cxn modelId="{88A3F49F-A86A-4F20-92B5-CFF615C65791}" type="presParOf" srcId="{28014758-8ABF-4938-8AF9-06C3A3380F1E}" destId="{F8B4B741-ABB8-4B3A-B98E-AFF328009AA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695AF-6282-4340-A8D9-95E665709F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A7493D-2D7C-44B3-A399-A939546F01BB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Упорядоченный архив непосредственно в «1С:Предприятии 8» </a:t>
          </a:r>
          <a:endParaRPr lang="ru-RU" b="1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EFE9AF3-0FDB-4D87-A12C-95ABA4BA3BB3}" type="parTrans" cxnId="{52DD9F07-ADD3-49CE-90AE-4063AFA35962}">
      <dgm:prSet/>
      <dgm:spPr/>
      <dgm:t>
        <a:bodyPr/>
        <a:lstStyle/>
        <a:p>
          <a:endParaRPr lang="ru-RU"/>
        </a:p>
      </dgm:t>
    </dgm:pt>
    <dgm:pt modelId="{C115486C-4232-4219-8963-3352B88D4259}" type="sibTrans" cxnId="{52DD9F07-ADD3-49CE-90AE-4063AFA35962}">
      <dgm:prSet/>
      <dgm:spPr/>
      <dgm:t>
        <a:bodyPr/>
        <a:lstStyle/>
        <a:p>
          <a:endParaRPr lang="ru-RU"/>
        </a:p>
      </dgm:t>
    </dgm:pt>
    <dgm:pt modelId="{D40E1E10-82D7-4F9C-800D-754ECC628A4F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Проверку полноты возвращенных документов в базе </a:t>
          </a:r>
          <a:endParaRPr lang="ru-RU" b="1" dirty="0">
            <a:solidFill>
              <a:schemeClr val="tx1"/>
            </a:solidFill>
          </a:endParaRPr>
        </a:p>
      </dgm:t>
    </dgm:pt>
    <dgm:pt modelId="{B4154643-70C4-482B-AFDE-63D09659682D}" type="parTrans" cxnId="{87775A76-98B5-40EB-A084-EDD8451D431D}">
      <dgm:prSet/>
      <dgm:spPr/>
      <dgm:t>
        <a:bodyPr/>
        <a:lstStyle/>
        <a:p>
          <a:endParaRPr lang="ru-RU"/>
        </a:p>
      </dgm:t>
    </dgm:pt>
    <dgm:pt modelId="{8ADCCD8E-68D7-4912-B994-4ACE5895592F}" type="sibTrans" cxnId="{87775A76-98B5-40EB-A084-EDD8451D431D}">
      <dgm:prSet/>
      <dgm:spPr/>
      <dgm:t>
        <a:bodyPr/>
        <a:lstStyle/>
        <a:p>
          <a:endParaRPr lang="ru-RU"/>
        </a:p>
      </dgm:t>
    </dgm:pt>
    <dgm:pt modelId="{E9B5AE89-7DBE-442B-9814-FAF492B7EA71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</a:rPr>
            <a:t>Мгновенный поиск скана любого документа прямо из базы «1С:Предприятия 8»</a:t>
          </a:r>
          <a:endParaRPr lang="ru-RU" b="1" dirty="0">
            <a:solidFill>
              <a:schemeClr val="tx1"/>
            </a:solidFill>
          </a:endParaRPr>
        </a:p>
      </dgm:t>
    </dgm:pt>
    <dgm:pt modelId="{56C5F0CA-5847-4072-8E6C-9B67B2202CD8}" type="parTrans" cxnId="{2A3A7423-66A3-4A0A-909C-DCE156410C03}">
      <dgm:prSet/>
      <dgm:spPr/>
      <dgm:t>
        <a:bodyPr/>
        <a:lstStyle/>
        <a:p>
          <a:endParaRPr lang="ru-RU"/>
        </a:p>
      </dgm:t>
    </dgm:pt>
    <dgm:pt modelId="{871E8BD2-654D-4D11-949A-8095055B9396}" type="sibTrans" cxnId="{2A3A7423-66A3-4A0A-909C-DCE156410C03}">
      <dgm:prSet/>
      <dgm:spPr/>
      <dgm:t>
        <a:bodyPr/>
        <a:lstStyle/>
        <a:p>
          <a:endParaRPr lang="ru-RU"/>
        </a:p>
      </dgm:t>
    </dgm:pt>
    <dgm:pt modelId="{19874F0A-937D-4BE5-B2B0-F6E37BEC5952}" type="pres">
      <dgm:prSet presAssocID="{639695AF-6282-4340-A8D9-95E665709F8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4F1BC-8D7E-4B5D-B043-E7AFF101F474}" type="pres">
      <dgm:prSet presAssocID="{E3A7493D-2D7C-44B3-A399-A939546F01BB}" presName="composite" presStyleCnt="0"/>
      <dgm:spPr/>
      <dgm:t>
        <a:bodyPr/>
        <a:lstStyle/>
        <a:p>
          <a:endParaRPr lang="ru-RU"/>
        </a:p>
      </dgm:t>
    </dgm:pt>
    <dgm:pt modelId="{925EE425-D5E6-4E31-9F68-8C350F00A48D}" type="pres">
      <dgm:prSet presAssocID="{E3A7493D-2D7C-44B3-A399-A939546F01BB}" presName="imgShp" presStyleLbl="fgImgPlace1" presStyleIdx="0" presStyleCnt="3" custLinFactNeighborX="-54059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09" t="19369" r="18483" b="17909"/>
          </a:stretch>
        </a:blipFill>
      </dgm:spPr>
      <dgm:t>
        <a:bodyPr/>
        <a:lstStyle/>
        <a:p>
          <a:endParaRPr lang="ru-RU"/>
        </a:p>
      </dgm:t>
    </dgm:pt>
    <dgm:pt modelId="{B000AB75-38E8-44E0-ADAF-E947401EC113}" type="pres">
      <dgm:prSet presAssocID="{E3A7493D-2D7C-44B3-A399-A939546F01B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86C6E-8982-490E-B1D9-26A5BCF5FBF8}" type="pres">
      <dgm:prSet presAssocID="{C115486C-4232-4219-8963-3352B88D4259}" presName="spacing" presStyleCnt="0"/>
      <dgm:spPr/>
      <dgm:t>
        <a:bodyPr/>
        <a:lstStyle/>
        <a:p>
          <a:endParaRPr lang="ru-RU"/>
        </a:p>
      </dgm:t>
    </dgm:pt>
    <dgm:pt modelId="{B72D7EE5-DA29-41F5-92AA-BA2D910442A2}" type="pres">
      <dgm:prSet presAssocID="{D40E1E10-82D7-4F9C-800D-754ECC628A4F}" presName="composite" presStyleCnt="0"/>
      <dgm:spPr/>
      <dgm:t>
        <a:bodyPr/>
        <a:lstStyle/>
        <a:p>
          <a:endParaRPr lang="ru-RU"/>
        </a:p>
      </dgm:t>
    </dgm:pt>
    <dgm:pt modelId="{939513FC-22F5-40AE-B117-B92E89960D69}" type="pres">
      <dgm:prSet presAssocID="{D40E1E10-82D7-4F9C-800D-754ECC628A4F}" presName="imgShp" presStyleLbl="fgImgPlace1" presStyleIdx="1" presStyleCnt="3" custLinFactNeighborX="-540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FB96E9-E31E-4047-83D2-FE021E954C18}" type="pres">
      <dgm:prSet presAssocID="{D40E1E10-82D7-4F9C-800D-754ECC628A4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427BA-5937-482F-83C0-B1DD9BCFF3CF}" type="pres">
      <dgm:prSet presAssocID="{8ADCCD8E-68D7-4912-B994-4ACE5895592F}" presName="spacing" presStyleCnt="0"/>
      <dgm:spPr/>
      <dgm:t>
        <a:bodyPr/>
        <a:lstStyle/>
        <a:p>
          <a:endParaRPr lang="ru-RU"/>
        </a:p>
      </dgm:t>
    </dgm:pt>
    <dgm:pt modelId="{A354A1F8-BC5B-46AD-ADE7-1FDBECB0A98A}" type="pres">
      <dgm:prSet presAssocID="{E9B5AE89-7DBE-442B-9814-FAF492B7EA71}" presName="composite" presStyleCnt="0"/>
      <dgm:spPr/>
      <dgm:t>
        <a:bodyPr/>
        <a:lstStyle/>
        <a:p>
          <a:endParaRPr lang="ru-RU"/>
        </a:p>
      </dgm:t>
    </dgm:pt>
    <dgm:pt modelId="{319858B4-1C86-4A1D-8DD1-C16566171BC7}" type="pres">
      <dgm:prSet presAssocID="{E9B5AE89-7DBE-442B-9814-FAF492B7EA71}" presName="imgShp" presStyleLbl="fgImgPlace1" presStyleIdx="2" presStyleCnt="3" custLinFactNeighborX="-5405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E122E1-ED6C-42A8-BE71-1ABBF8C25DE0}" type="pres">
      <dgm:prSet presAssocID="{E9B5AE89-7DBE-442B-9814-FAF492B7EA71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E0FCB2-413F-4A5C-B8BF-3431C1018C27}" type="presOf" srcId="{E9B5AE89-7DBE-442B-9814-FAF492B7EA71}" destId="{61E122E1-ED6C-42A8-BE71-1ABBF8C25DE0}" srcOrd="0" destOrd="0" presId="urn:microsoft.com/office/officeart/2005/8/layout/vList3"/>
    <dgm:cxn modelId="{2A3A7423-66A3-4A0A-909C-DCE156410C03}" srcId="{639695AF-6282-4340-A8D9-95E665709F88}" destId="{E9B5AE89-7DBE-442B-9814-FAF492B7EA71}" srcOrd="2" destOrd="0" parTransId="{56C5F0CA-5847-4072-8E6C-9B67B2202CD8}" sibTransId="{871E8BD2-654D-4D11-949A-8095055B9396}"/>
    <dgm:cxn modelId="{87775A76-98B5-40EB-A084-EDD8451D431D}" srcId="{639695AF-6282-4340-A8D9-95E665709F88}" destId="{D40E1E10-82D7-4F9C-800D-754ECC628A4F}" srcOrd="1" destOrd="0" parTransId="{B4154643-70C4-482B-AFDE-63D09659682D}" sibTransId="{8ADCCD8E-68D7-4912-B994-4ACE5895592F}"/>
    <dgm:cxn modelId="{ECE964CA-BDCC-4542-ADFF-517626E7A88F}" type="presOf" srcId="{639695AF-6282-4340-A8D9-95E665709F88}" destId="{19874F0A-937D-4BE5-B2B0-F6E37BEC5952}" srcOrd="0" destOrd="0" presId="urn:microsoft.com/office/officeart/2005/8/layout/vList3"/>
    <dgm:cxn modelId="{1592173E-9F04-419E-8FBA-899004D8C302}" type="presOf" srcId="{E3A7493D-2D7C-44B3-A399-A939546F01BB}" destId="{B000AB75-38E8-44E0-ADAF-E947401EC113}" srcOrd="0" destOrd="0" presId="urn:microsoft.com/office/officeart/2005/8/layout/vList3"/>
    <dgm:cxn modelId="{23811C95-9414-402F-BDCA-53287553C2A2}" type="presOf" srcId="{D40E1E10-82D7-4F9C-800D-754ECC628A4F}" destId="{B6FB96E9-E31E-4047-83D2-FE021E954C18}" srcOrd="0" destOrd="0" presId="urn:microsoft.com/office/officeart/2005/8/layout/vList3"/>
    <dgm:cxn modelId="{52DD9F07-ADD3-49CE-90AE-4063AFA35962}" srcId="{639695AF-6282-4340-A8D9-95E665709F88}" destId="{E3A7493D-2D7C-44B3-A399-A939546F01BB}" srcOrd="0" destOrd="0" parTransId="{2EFE9AF3-0FDB-4D87-A12C-95ABA4BA3BB3}" sibTransId="{C115486C-4232-4219-8963-3352B88D4259}"/>
    <dgm:cxn modelId="{51BFE6C6-1A74-454F-AADC-854211B18DF8}" type="presParOf" srcId="{19874F0A-937D-4BE5-B2B0-F6E37BEC5952}" destId="{0824F1BC-8D7E-4B5D-B043-E7AFF101F474}" srcOrd="0" destOrd="0" presId="urn:microsoft.com/office/officeart/2005/8/layout/vList3"/>
    <dgm:cxn modelId="{CB2BD83C-B8EF-4E46-BD74-75ED9065D4DF}" type="presParOf" srcId="{0824F1BC-8D7E-4B5D-B043-E7AFF101F474}" destId="{925EE425-D5E6-4E31-9F68-8C350F00A48D}" srcOrd="0" destOrd="0" presId="urn:microsoft.com/office/officeart/2005/8/layout/vList3"/>
    <dgm:cxn modelId="{3069A841-22CD-462A-B518-2CBE2BC363A2}" type="presParOf" srcId="{0824F1BC-8D7E-4B5D-B043-E7AFF101F474}" destId="{B000AB75-38E8-44E0-ADAF-E947401EC113}" srcOrd="1" destOrd="0" presId="urn:microsoft.com/office/officeart/2005/8/layout/vList3"/>
    <dgm:cxn modelId="{7119D5A8-80C3-4FAF-A5D6-CEE92851136A}" type="presParOf" srcId="{19874F0A-937D-4BE5-B2B0-F6E37BEC5952}" destId="{79186C6E-8982-490E-B1D9-26A5BCF5FBF8}" srcOrd="1" destOrd="0" presId="urn:microsoft.com/office/officeart/2005/8/layout/vList3"/>
    <dgm:cxn modelId="{A5AA10AC-A226-4228-B2EE-7693383EF4B0}" type="presParOf" srcId="{19874F0A-937D-4BE5-B2B0-F6E37BEC5952}" destId="{B72D7EE5-DA29-41F5-92AA-BA2D910442A2}" srcOrd="2" destOrd="0" presId="urn:microsoft.com/office/officeart/2005/8/layout/vList3"/>
    <dgm:cxn modelId="{D7CB36EA-8CEA-4D7E-A615-378AFC0C8068}" type="presParOf" srcId="{B72D7EE5-DA29-41F5-92AA-BA2D910442A2}" destId="{939513FC-22F5-40AE-B117-B92E89960D69}" srcOrd="0" destOrd="0" presId="urn:microsoft.com/office/officeart/2005/8/layout/vList3"/>
    <dgm:cxn modelId="{3297FFF2-8EF2-46C2-BD39-8F58881F8186}" type="presParOf" srcId="{B72D7EE5-DA29-41F5-92AA-BA2D910442A2}" destId="{B6FB96E9-E31E-4047-83D2-FE021E954C18}" srcOrd="1" destOrd="0" presId="urn:microsoft.com/office/officeart/2005/8/layout/vList3"/>
    <dgm:cxn modelId="{CC86099B-BAE1-4985-8550-098BF0888F5B}" type="presParOf" srcId="{19874F0A-937D-4BE5-B2B0-F6E37BEC5952}" destId="{3D0427BA-5937-482F-83C0-B1DD9BCFF3CF}" srcOrd="3" destOrd="0" presId="urn:microsoft.com/office/officeart/2005/8/layout/vList3"/>
    <dgm:cxn modelId="{52DAD34B-C730-42DE-B3A8-221494A56AC9}" type="presParOf" srcId="{19874F0A-937D-4BE5-B2B0-F6E37BEC5952}" destId="{A354A1F8-BC5B-46AD-ADE7-1FDBECB0A98A}" srcOrd="4" destOrd="0" presId="urn:microsoft.com/office/officeart/2005/8/layout/vList3"/>
    <dgm:cxn modelId="{96A669AA-10C0-405D-81AC-1BC7FEAC1677}" type="presParOf" srcId="{A354A1F8-BC5B-46AD-ADE7-1FDBECB0A98A}" destId="{319858B4-1C86-4A1D-8DD1-C16566171BC7}" srcOrd="0" destOrd="0" presId="urn:microsoft.com/office/officeart/2005/8/layout/vList3"/>
    <dgm:cxn modelId="{A7413542-66A6-4624-8C5B-AAFBF6FBF343}" type="presParOf" srcId="{A354A1F8-BC5B-46AD-ADE7-1FDBECB0A98A}" destId="{61E122E1-ED6C-42A8-BE71-1ABBF8C25DE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4685BB-56CA-42D6-B92E-D767BDA03F18}" type="doc">
      <dgm:prSet loTypeId="urn:microsoft.com/office/officeart/2005/8/layout/list1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C0EF1CB-F2EA-40A8-AEF7-BB9DDA12821E}">
      <dgm:prSet/>
      <dgm:spPr>
        <a:solidFill>
          <a:schemeClr val="bg2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«1С»</a:t>
          </a:r>
          <a:endParaRPr lang="ru-RU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DF1C1C3-9625-400C-853C-207EF72416D5}" type="parTrans" cxnId="{E6FDD662-D73A-4007-920E-871AF2B3F032}">
      <dgm:prSet/>
      <dgm:spPr/>
      <dgm:t>
        <a:bodyPr/>
        <a:lstStyle/>
        <a:p>
          <a:endParaRPr lang="ru-RU"/>
        </a:p>
      </dgm:t>
    </dgm:pt>
    <dgm:pt modelId="{4798A7F2-6720-466C-A6B9-06BD19C2708F}" type="sibTrans" cxnId="{E6FDD662-D73A-4007-920E-871AF2B3F032}">
      <dgm:prSet/>
      <dgm:spPr/>
      <dgm:t>
        <a:bodyPr/>
        <a:lstStyle/>
        <a:p>
          <a:endParaRPr lang="ru-RU"/>
        </a:p>
      </dgm:t>
    </dgm:pt>
    <dgm:pt modelId="{662E1660-D5A4-478E-AAA2-C4B311EDF5B2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«Скан-Архив»</a:t>
          </a:r>
          <a:endParaRPr lang="ru-RU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C1B3FFF-2490-41B4-B9EB-B3F16604D4DD}" type="parTrans" cxnId="{54CD3F4B-C9F1-4EF6-8FE8-7FE2E6A2B5E4}">
      <dgm:prSet/>
      <dgm:spPr/>
      <dgm:t>
        <a:bodyPr/>
        <a:lstStyle/>
        <a:p>
          <a:endParaRPr lang="ru-RU"/>
        </a:p>
      </dgm:t>
    </dgm:pt>
    <dgm:pt modelId="{D82BC269-E6D1-49D3-A59F-8F203CD76433}" type="sibTrans" cxnId="{54CD3F4B-C9F1-4EF6-8FE8-7FE2E6A2B5E4}">
      <dgm:prSet/>
      <dgm:spPr/>
      <dgm:t>
        <a:bodyPr/>
        <a:lstStyle/>
        <a:p>
          <a:endParaRPr lang="ru-RU"/>
        </a:p>
      </dgm:t>
    </dgm:pt>
    <dgm:pt modelId="{4460C102-9D61-4682-8D49-06E959FB746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Потоковый сканер</a:t>
          </a:r>
          <a:endParaRPr lang="ru-RU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4D9CB8F-D933-40BD-ACC6-DB73A536A514}" type="parTrans" cxnId="{367935F9-8B95-4F5D-8450-162A2D609A50}">
      <dgm:prSet/>
      <dgm:spPr/>
      <dgm:t>
        <a:bodyPr/>
        <a:lstStyle/>
        <a:p>
          <a:endParaRPr lang="ru-RU"/>
        </a:p>
      </dgm:t>
    </dgm:pt>
    <dgm:pt modelId="{0C86E7F2-E22D-4AF1-919C-0899B3DD0AE0}" type="sibTrans" cxnId="{367935F9-8B95-4F5D-8450-162A2D609A50}">
      <dgm:prSet/>
      <dgm:spPr/>
      <dgm:t>
        <a:bodyPr/>
        <a:lstStyle/>
        <a:p>
          <a:endParaRPr lang="ru-RU"/>
        </a:p>
      </dgm:t>
    </dgm:pt>
    <dgm:pt modelId="{7275F9C4-53F8-4115-AAE5-62251E66D55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Предпроектное</a:t>
          </a:r>
          <a:r>
            <a:rPr lang="ru-RU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исследование</a:t>
          </a:r>
          <a:endParaRPr lang="ru-RU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066BA43-6805-4A5E-8152-81208FA4B978}" type="parTrans" cxnId="{0E6BB326-60AA-4AF8-A546-94F1356BA8E9}">
      <dgm:prSet/>
      <dgm:spPr/>
      <dgm:t>
        <a:bodyPr/>
        <a:lstStyle/>
        <a:p>
          <a:endParaRPr lang="ru-RU"/>
        </a:p>
      </dgm:t>
    </dgm:pt>
    <dgm:pt modelId="{87059976-9534-40C2-90B4-89FB3DE97E2B}" type="sibTrans" cxnId="{0E6BB326-60AA-4AF8-A546-94F1356BA8E9}">
      <dgm:prSet/>
      <dgm:spPr/>
      <dgm:t>
        <a:bodyPr/>
        <a:lstStyle/>
        <a:p>
          <a:endParaRPr lang="ru-RU"/>
        </a:p>
      </dgm:t>
    </dgm:pt>
    <dgm:pt modelId="{64E0EF54-EA13-4E95-88F8-DD731C4604D7}" type="pres">
      <dgm:prSet presAssocID="{4C4685BB-56CA-42D6-B92E-D767BDA03F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586CE-1948-49DF-831E-81E6E835291D}" type="pres">
      <dgm:prSet presAssocID="{FC0EF1CB-F2EA-40A8-AEF7-BB9DDA12821E}" presName="parentLin" presStyleCnt="0"/>
      <dgm:spPr/>
      <dgm:t>
        <a:bodyPr/>
        <a:lstStyle/>
        <a:p>
          <a:endParaRPr lang="ru-RU"/>
        </a:p>
      </dgm:t>
    </dgm:pt>
    <dgm:pt modelId="{A1ACB62B-1755-4C2D-85A6-A8CCA52263D0}" type="pres">
      <dgm:prSet presAssocID="{FC0EF1CB-F2EA-40A8-AEF7-BB9DDA12821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DF32C86-84B4-49D9-9150-BD1B8268A879}" type="pres">
      <dgm:prSet presAssocID="{FC0EF1CB-F2EA-40A8-AEF7-BB9DDA12821E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AE6910B-4124-4EA0-8B6B-5B17E1C94EEA}" type="pres">
      <dgm:prSet presAssocID="{FC0EF1CB-F2EA-40A8-AEF7-BB9DDA12821E}" presName="negativeSpace" presStyleCnt="0"/>
      <dgm:spPr/>
      <dgm:t>
        <a:bodyPr/>
        <a:lstStyle/>
        <a:p>
          <a:endParaRPr lang="ru-RU"/>
        </a:p>
      </dgm:t>
    </dgm:pt>
    <dgm:pt modelId="{930711A0-6265-428C-9D72-4E9738E5631E}" type="pres">
      <dgm:prSet presAssocID="{FC0EF1CB-F2EA-40A8-AEF7-BB9DDA12821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D9061-6B6B-4272-A139-E9D7D4C0A95C}" type="pres">
      <dgm:prSet presAssocID="{4798A7F2-6720-466C-A6B9-06BD19C2708F}" presName="spaceBetweenRectangles" presStyleCnt="0"/>
      <dgm:spPr/>
      <dgm:t>
        <a:bodyPr/>
        <a:lstStyle/>
        <a:p>
          <a:endParaRPr lang="ru-RU"/>
        </a:p>
      </dgm:t>
    </dgm:pt>
    <dgm:pt modelId="{E75E79B3-9908-4176-A95A-7E1D26D68CC7}" type="pres">
      <dgm:prSet presAssocID="{662E1660-D5A4-478E-AAA2-C4B311EDF5B2}" presName="parentLin" presStyleCnt="0"/>
      <dgm:spPr/>
      <dgm:t>
        <a:bodyPr/>
        <a:lstStyle/>
        <a:p>
          <a:endParaRPr lang="ru-RU"/>
        </a:p>
      </dgm:t>
    </dgm:pt>
    <dgm:pt modelId="{1EA065A2-5338-49B5-82C1-B713F461A356}" type="pres">
      <dgm:prSet presAssocID="{662E1660-D5A4-478E-AAA2-C4B311EDF5B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216CBD9-C644-43DF-95D7-AD88B2679CA5}" type="pres">
      <dgm:prSet presAssocID="{662E1660-D5A4-478E-AAA2-C4B311EDF5B2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564924C-9252-4530-B03C-14CCF521603A}" type="pres">
      <dgm:prSet presAssocID="{662E1660-D5A4-478E-AAA2-C4B311EDF5B2}" presName="negativeSpace" presStyleCnt="0"/>
      <dgm:spPr/>
      <dgm:t>
        <a:bodyPr/>
        <a:lstStyle/>
        <a:p>
          <a:endParaRPr lang="ru-RU"/>
        </a:p>
      </dgm:t>
    </dgm:pt>
    <dgm:pt modelId="{9E38CA89-ECEC-4065-9D8A-FD9A2C04D905}" type="pres">
      <dgm:prSet presAssocID="{662E1660-D5A4-478E-AAA2-C4B311EDF5B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11701-0016-495E-825C-FCB315CCE973}" type="pres">
      <dgm:prSet presAssocID="{D82BC269-E6D1-49D3-A59F-8F203CD76433}" presName="spaceBetweenRectangles" presStyleCnt="0"/>
      <dgm:spPr/>
      <dgm:t>
        <a:bodyPr/>
        <a:lstStyle/>
        <a:p>
          <a:endParaRPr lang="ru-RU"/>
        </a:p>
      </dgm:t>
    </dgm:pt>
    <dgm:pt modelId="{26BD0182-B2E9-4BDC-A1D5-D4F6958B6054}" type="pres">
      <dgm:prSet presAssocID="{4460C102-9D61-4682-8D49-06E959FB7460}" presName="parentLin" presStyleCnt="0"/>
      <dgm:spPr/>
      <dgm:t>
        <a:bodyPr/>
        <a:lstStyle/>
        <a:p>
          <a:endParaRPr lang="ru-RU"/>
        </a:p>
      </dgm:t>
    </dgm:pt>
    <dgm:pt modelId="{DE901620-7350-4307-AC1E-57AD5854882E}" type="pres">
      <dgm:prSet presAssocID="{4460C102-9D61-4682-8D49-06E959FB7460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F692B1A-870C-40EE-BD5E-CA8787A473BF}" type="pres">
      <dgm:prSet presAssocID="{4460C102-9D61-4682-8D49-06E959FB7460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6DADB9E-750D-40E3-9D9C-B08CEF008825}" type="pres">
      <dgm:prSet presAssocID="{4460C102-9D61-4682-8D49-06E959FB7460}" presName="negativeSpace" presStyleCnt="0"/>
      <dgm:spPr/>
      <dgm:t>
        <a:bodyPr/>
        <a:lstStyle/>
        <a:p>
          <a:endParaRPr lang="ru-RU"/>
        </a:p>
      </dgm:t>
    </dgm:pt>
    <dgm:pt modelId="{D8ACD107-F2AE-4AFE-8DBD-9B58C40D88E0}" type="pres">
      <dgm:prSet presAssocID="{4460C102-9D61-4682-8D49-06E959FB7460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BA462-F2B1-4E65-83F3-291E50A25162}" type="pres">
      <dgm:prSet presAssocID="{0C86E7F2-E22D-4AF1-919C-0899B3DD0AE0}" presName="spaceBetweenRectangles" presStyleCnt="0"/>
      <dgm:spPr/>
      <dgm:t>
        <a:bodyPr/>
        <a:lstStyle/>
        <a:p>
          <a:endParaRPr lang="ru-RU"/>
        </a:p>
      </dgm:t>
    </dgm:pt>
    <dgm:pt modelId="{B7E60236-9A00-4B82-A720-E48BC16244B8}" type="pres">
      <dgm:prSet presAssocID="{7275F9C4-53F8-4115-AAE5-62251E66D55B}" presName="parentLin" presStyleCnt="0"/>
      <dgm:spPr/>
      <dgm:t>
        <a:bodyPr/>
        <a:lstStyle/>
        <a:p>
          <a:endParaRPr lang="ru-RU"/>
        </a:p>
      </dgm:t>
    </dgm:pt>
    <dgm:pt modelId="{F49E1460-8A26-4A2F-9831-3F49D5C2B007}" type="pres">
      <dgm:prSet presAssocID="{7275F9C4-53F8-4115-AAE5-62251E66D55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ED16CA56-2B25-4460-ABE2-145C978C4315}" type="pres">
      <dgm:prSet presAssocID="{7275F9C4-53F8-4115-AAE5-62251E66D55B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1D8721F-ADB8-489D-95BB-0FCF334BEE31}" type="pres">
      <dgm:prSet presAssocID="{7275F9C4-53F8-4115-AAE5-62251E66D55B}" presName="negativeSpace" presStyleCnt="0"/>
      <dgm:spPr/>
      <dgm:t>
        <a:bodyPr/>
        <a:lstStyle/>
        <a:p>
          <a:endParaRPr lang="ru-RU"/>
        </a:p>
      </dgm:t>
    </dgm:pt>
    <dgm:pt modelId="{BA56AD18-8658-4E30-9DE9-6940038CFFFC}" type="pres">
      <dgm:prSet presAssocID="{7275F9C4-53F8-4115-AAE5-62251E66D55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3E7EA4-D925-46EE-8972-A95A0F20D419}" type="presOf" srcId="{662E1660-D5A4-478E-AAA2-C4B311EDF5B2}" destId="{1EA065A2-5338-49B5-82C1-B713F461A356}" srcOrd="0" destOrd="0" presId="urn:microsoft.com/office/officeart/2005/8/layout/list1"/>
    <dgm:cxn modelId="{E6FDD662-D73A-4007-920E-871AF2B3F032}" srcId="{4C4685BB-56CA-42D6-B92E-D767BDA03F18}" destId="{FC0EF1CB-F2EA-40A8-AEF7-BB9DDA12821E}" srcOrd="0" destOrd="0" parTransId="{8DF1C1C3-9625-400C-853C-207EF72416D5}" sibTransId="{4798A7F2-6720-466C-A6B9-06BD19C2708F}"/>
    <dgm:cxn modelId="{E07A81ED-5682-4761-BAE0-B9C1BE548C47}" type="presOf" srcId="{662E1660-D5A4-478E-AAA2-C4B311EDF5B2}" destId="{B216CBD9-C644-43DF-95D7-AD88B2679CA5}" srcOrd="1" destOrd="0" presId="urn:microsoft.com/office/officeart/2005/8/layout/list1"/>
    <dgm:cxn modelId="{54CD3F4B-C9F1-4EF6-8FE8-7FE2E6A2B5E4}" srcId="{4C4685BB-56CA-42D6-B92E-D767BDA03F18}" destId="{662E1660-D5A4-478E-AAA2-C4B311EDF5B2}" srcOrd="1" destOrd="0" parTransId="{CC1B3FFF-2490-41B4-B9EB-B3F16604D4DD}" sibTransId="{D82BC269-E6D1-49D3-A59F-8F203CD76433}"/>
    <dgm:cxn modelId="{A1EAA83A-29A7-40C3-AA87-D9D514FFD9DE}" type="presOf" srcId="{4460C102-9D61-4682-8D49-06E959FB7460}" destId="{CF692B1A-870C-40EE-BD5E-CA8787A473BF}" srcOrd="1" destOrd="0" presId="urn:microsoft.com/office/officeart/2005/8/layout/list1"/>
    <dgm:cxn modelId="{2960FA1D-6D88-482A-8887-B938D6C1D82E}" type="presOf" srcId="{4460C102-9D61-4682-8D49-06E959FB7460}" destId="{DE901620-7350-4307-AC1E-57AD5854882E}" srcOrd="0" destOrd="0" presId="urn:microsoft.com/office/officeart/2005/8/layout/list1"/>
    <dgm:cxn modelId="{96F2C1F7-E8CB-4CAB-A371-8CEF8E6A3F7D}" type="presOf" srcId="{FC0EF1CB-F2EA-40A8-AEF7-BB9DDA12821E}" destId="{FDF32C86-84B4-49D9-9150-BD1B8268A879}" srcOrd="1" destOrd="0" presId="urn:microsoft.com/office/officeart/2005/8/layout/list1"/>
    <dgm:cxn modelId="{367935F9-8B95-4F5D-8450-162A2D609A50}" srcId="{4C4685BB-56CA-42D6-B92E-D767BDA03F18}" destId="{4460C102-9D61-4682-8D49-06E959FB7460}" srcOrd="2" destOrd="0" parTransId="{14D9CB8F-D933-40BD-ACC6-DB73A536A514}" sibTransId="{0C86E7F2-E22D-4AF1-919C-0899B3DD0AE0}"/>
    <dgm:cxn modelId="{DEC8FA80-2A12-402D-89CA-161411A893D1}" type="presOf" srcId="{7275F9C4-53F8-4115-AAE5-62251E66D55B}" destId="{ED16CA56-2B25-4460-ABE2-145C978C4315}" srcOrd="1" destOrd="0" presId="urn:microsoft.com/office/officeart/2005/8/layout/list1"/>
    <dgm:cxn modelId="{4D1EB49E-DF19-4D42-BB33-5CE0ECD03317}" type="presOf" srcId="{7275F9C4-53F8-4115-AAE5-62251E66D55B}" destId="{F49E1460-8A26-4A2F-9831-3F49D5C2B007}" srcOrd="0" destOrd="0" presId="urn:microsoft.com/office/officeart/2005/8/layout/list1"/>
    <dgm:cxn modelId="{524DB335-3177-44FD-BE21-F35DF91B2BB0}" type="presOf" srcId="{FC0EF1CB-F2EA-40A8-AEF7-BB9DDA12821E}" destId="{A1ACB62B-1755-4C2D-85A6-A8CCA52263D0}" srcOrd="0" destOrd="0" presId="urn:microsoft.com/office/officeart/2005/8/layout/list1"/>
    <dgm:cxn modelId="{0E6BB326-60AA-4AF8-A546-94F1356BA8E9}" srcId="{4C4685BB-56CA-42D6-B92E-D767BDA03F18}" destId="{7275F9C4-53F8-4115-AAE5-62251E66D55B}" srcOrd="3" destOrd="0" parTransId="{E066BA43-6805-4A5E-8152-81208FA4B978}" sibTransId="{87059976-9534-40C2-90B4-89FB3DE97E2B}"/>
    <dgm:cxn modelId="{E9D1EA1F-2899-4E02-9EAB-4DC97CBE454A}" type="presOf" srcId="{4C4685BB-56CA-42D6-B92E-D767BDA03F18}" destId="{64E0EF54-EA13-4E95-88F8-DD731C4604D7}" srcOrd="0" destOrd="0" presId="urn:microsoft.com/office/officeart/2005/8/layout/list1"/>
    <dgm:cxn modelId="{6D216B57-AD0A-4EBF-8B08-8AADEE15587D}" type="presParOf" srcId="{64E0EF54-EA13-4E95-88F8-DD731C4604D7}" destId="{1CF586CE-1948-49DF-831E-81E6E835291D}" srcOrd="0" destOrd="0" presId="urn:microsoft.com/office/officeart/2005/8/layout/list1"/>
    <dgm:cxn modelId="{97631FE0-7A88-4DD4-BAE3-EC763D2DF048}" type="presParOf" srcId="{1CF586CE-1948-49DF-831E-81E6E835291D}" destId="{A1ACB62B-1755-4C2D-85A6-A8CCA52263D0}" srcOrd="0" destOrd="0" presId="urn:microsoft.com/office/officeart/2005/8/layout/list1"/>
    <dgm:cxn modelId="{D4867506-85EF-4662-B10C-C0AB41900966}" type="presParOf" srcId="{1CF586CE-1948-49DF-831E-81E6E835291D}" destId="{FDF32C86-84B4-49D9-9150-BD1B8268A879}" srcOrd="1" destOrd="0" presId="urn:microsoft.com/office/officeart/2005/8/layout/list1"/>
    <dgm:cxn modelId="{D588E0A8-9DBA-45E9-AFEA-0DC44174F73C}" type="presParOf" srcId="{64E0EF54-EA13-4E95-88F8-DD731C4604D7}" destId="{4AE6910B-4124-4EA0-8B6B-5B17E1C94EEA}" srcOrd="1" destOrd="0" presId="urn:microsoft.com/office/officeart/2005/8/layout/list1"/>
    <dgm:cxn modelId="{DD1385EB-329D-4FDF-979C-80647F63C374}" type="presParOf" srcId="{64E0EF54-EA13-4E95-88F8-DD731C4604D7}" destId="{930711A0-6265-428C-9D72-4E9738E5631E}" srcOrd="2" destOrd="0" presId="urn:microsoft.com/office/officeart/2005/8/layout/list1"/>
    <dgm:cxn modelId="{A5C26633-73CB-43BF-A791-5EFE68E54F7F}" type="presParOf" srcId="{64E0EF54-EA13-4E95-88F8-DD731C4604D7}" destId="{767D9061-6B6B-4272-A139-E9D7D4C0A95C}" srcOrd="3" destOrd="0" presId="urn:microsoft.com/office/officeart/2005/8/layout/list1"/>
    <dgm:cxn modelId="{EE1F5FD5-8EDA-42C9-85E5-65FAC0BB3F6F}" type="presParOf" srcId="{64E0EF54-EA13-4E95-88F8-DD731C4604D7}" destId="{E75E79B3-9908-4176-A95A-7E1D26D68CC7}" srcOrd="4" destOrd="0" presId="urn:microsoft.com/office/officeart/2005/8/layout/list1"/>
    <dgm:cxn modelId="{ECF6BB09-8FC8-4AA1-864F-7FA2ED56F001}" type="presParOf" srcId="{E75E79B3-9908-4176-A95A-7E1D26D68CC7}" destId="{1EA065A2-5338-49B5-82C1-B713F461A356}" srcOrd="0" destOrd="0" presId="urn:microsoft.com/office/officeart/2005/8/layout/list1"/>
    <dgm:cxn modelId="{ADB8DA32-F9CC-4E82-8AC9-31781BFA0420}" type="presParOf" srcId="{E75E79B3-9908-4176-A95A-7E1D26D68CC7}" destId="{B216CBD9-C644-43DF-95D7-AD88B2679CA5}" srcOrd="1" destOrd="0" presId="urn:microsoft.com/office/officeart/2005/8/layout/list1"/>
    <dgm:cxn modelId="{C6D42D44-46E5-486D-B9BB-9399C6A73281}" type="presParOf" srcId="{64E0EF54-EA13-4E95-88F8-DD731C4604D7}" destId="{7564924C-9252-4530-B03C-14CCF521603A}" srcOrd="5" destOrd="0" presId="urn:microsoft.com/office/officeart/2005/8/layout/list1"/>
    <dgm:cxn modelId="{31D8C5D6-5865-4679-B09B-E4D21ABEB575}" type="presParOf" srcId="{64E0EF54-EA13-4E95-88F8-DD731C4604D7}" destId="{9E38CA89-ECEC-4065-9D8A-FD9A2C04D905}" srcOrd="6" destOrd="0" presId="urn:microsoft.com/office/officeart/2005/8/layout/list1"/>
    <dgm:cxn modelId="{413F328D-2190-4E4F-9C49-757E9473BABB}" type="presParOf" srcId="{64E0EF54-EA13-4E95-88F8-DD731C4604D7}" destId="{A3911701-0016-495E-825C-FCB315CCE973}" srcOrd="7" destOrd="0" presId="urn:microsoft.com/office/officeart/2005/8/layout/list1"/>
    <dgm:cxn modelId="{E7A9509D-FE13-42BF-885B-15702E6414A3}" type="presParOf" srcId="{64E0EF54-EA13-4E95-88F8-DD731C4604D7}" destId="{26BD0182-B2E9-4BDC-A1D5-D4F6958B6054}" srcOrd="8" destOrd="0" presId="urn:microsoft.com/office/officeart/2005/8/layout/list1"/>
    <dgm:cxn modelId="{72394DE9-40A5-4AB6-9B33-E5AD3B53CE83}" type="presParOf" srcId="{26BD0182-B2E9-4BDC-A1D5-D4F6958B6054}" destId="{DE901620-7350-4307-AC1E-57AD5854882E}" srcOrd="0" destOrd="0" presId="urn:microsoft.com/office/officeart/2005/8/layout/list1"/>
    <dgm:cxn modelId="{FEFB3887-EA43-45DC-B81F-7ABC8F3E5C81}" type="presParOf" srcId="{26BD0182-B2E9-4BDC-A1D5-D4F6958B6054}" destId="{CF692B1A-870C-40EE-BD5E-CA8787A473BF}" srcOrd="1" destOrd="0" presId="urn:microsoft.com/office/officeart/2005/8/layout/list1"/>
    <dgm:cxn modelId="{B46F6B39-800E-46F4-8794-7BB224D9B09E}" type="presParOf" srcId="{64E0EF54-EA13-4E95-88F8-DD731C4604D7}" destId="{F6DADB9E-750D-40E3-9D9C-B08CEF008825}" srcOrd="9" destOrd="0" presId="urn:microsoft.com/office/officeart/2005/8/layout/list1"/>
    <dgm:cxn modelId="{EBCA6C84-46DB-4188-A076-08DA6050EECA}" type="presParOf" srcId="{64E0EF54-EA13-4E95-88F8-DD731C4604D7}" destId="{D8ACD107-F2AE-4AFE-8DBD-9B58C40D88E0}" srcOrd="10" destOrd="0" presId="urn:microsoft.com/office/officeart/2005/8/layout/list1"/>
    <dgm:cxn modelId="{96AACB72-75D1-4E8B-9C9B-E0C9615F66CB}" type="presParOf" srcId="{64E0EF54-EA13-4E95-88F8-DD731C4604D7}" destId="{01DBA462-F2B1-4E65-83F3-291E50A25162}" srcOrd="11" destOrd="0" presId="urn:microsoft.com/office/officeart/2005/8/layout/list1"/>
    <dgm:cxn modelId="{8C6C7754-A979-43C9-B73D-56F2EE5CD544}" type="presParOf" srcId="{64E0EF54-EA13-4E95-88F8-DD731C4604D7}" destId="{B7E60236-9A00-4B82-A720-E48BC16244B8}" srcOrd="12" destOrd="0" presId="urn:microsoft.com/office/officeart/2005/8/layout/list1"/>
    <dgm:cxn modelId="{7496C6F0-78C2-4D13-935D-2F1AA1C2EFEB}" type="presParOf" srcId="{B7E60236-9A00-4B82-A720-E48BC16244B8}" destId="{F49E1460-8A26-4A2F-9831-3F49D5C2B007}" srcOrd="0" destOrd="0" presId="urn:microsoft.com/office/officeart/2005/8/layout/list1"/>
    <dgm:cxn modelId="{A71A04D2-A18A-4B2B-99F4-CE0C94C52D4E}" type="presParOf" srcId="{B7E60236-9A00-4B82-A720-E48BC16244B8}" destId="{ED16CA56-2B25-4460-ABE2-145C978C4315}" srcOrd="1" destOrd="0" presId="urn:microsoft.com/office/officeart/2005/8/layout/list1"/>
    <dgm:cxn modelId="{EA572FA9-000E-4F7E-8FAD-F42156E09A76}" type="presParOf" srcId="{64E0EF54-EA13-4E95-88F8-DD731C4604D7}" destId="{B1D8721F-ADB8-489D-95BB-0FCF334BEE31}" srcOrd="13" destOrd="0" presId="urn:microsoft.com/office/officeart/2005/8/layout/list1"/>
    <dgm:cxn modelId="{66B766C3-F263-4428-AB6A-A52A318BBC85}" type="presParOf" srcId="{64E0EF54-EA13-4E95-88F8-DD731C4604D7}" destId="{BA56AD18-8658-4E30-9DE9-6940038CFF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4CEF59-793F-4B97-B00B-5697D5F21D7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</dgm:pt>
    <dgm:pt modelId="{8FAF2D8F-6E70-4FB2-B6B3-4D6A9440BDA6}">
      <dgm:prSet phldrT="[Текст]" custT="1"/>
      <dgm:spPr/>
      <dgm:t>
        <a:bodyPr/>
        <a:lstStyle/>
        <a:p>
          <a:pPr algn="l"/>
          <a:r>
            <a:rPr lang="ru-RU" sz="19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«АГРО-МАСТЕР», г. Ростов-на-Дону –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оптовая торговля зерном.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A40DA6B-063D-4634-AEF5-A3399B288A50}" type="parTrans" cxnId="{5F1C1A26-2655-4837-AFFE-1E130D74D26F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5EF01D8-E8FA-4D46-B5DF-820768F912F8}" type="sibTrans" cxnId="{5F1C1A26-2655-4837-AFFE-1E130D74D26F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E852E43-B682-491E-8595-323AE8A5090F}">
      <dgm:prSet custT="1"/>
      <dgm:spPr/>
      <dgm:t>
        <a:bodyPr/>
        <a:lstStyle/>
        <a:p>
          <a:pPr algn="l"/>
          <a:r>
            <a:rPr lang="ru-RU" sz="20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«АМИЛКО», г. Миллерово </a:t>
          </a:r>
          <a:r>
            <a:rPr lang="ru-RU" sz="12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крупнейшая производственная площадка по глубокой переработке зерна кукурузы и выпуску различных видов крахмалов, сахаристых продуктов, высокобелковых кормов.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C612205-C081-4585-A431-1264E44C2C15}" type="parTrans" cxnId="{62E9F45C-328F-43E2-9DA4-038EB03B1D69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9F3FFFF-122A-4AF0-8EBA-C5A7D62C11B8}" type="sibTrans" cxnId="{62E9F45C-328F-43E2-9DA4-038EB03B1D69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257B816-C761-4328-BDE2-98C836ABC557}">
      <dgm:prSet custT="1"/>
      <dgm:spPr/>
      <dgm:t>
        <a:bodyPr/>
        <a:lstStyle/>
        <a:p>
          <a:pPr algn="l"/>
          <a:r>
            <a:rPr lang="ru-RU" sz="19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КОРПОРАЦИЯ «ГЛОРИЯ ДЖИНС», г. Ростов-на-Дону </a:t>
          </a:r>
          <a:r>
            <a:rPr lang="ru-RU" sz="12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торговля одеждой, обувью и аксессуарами собственного производства под марками Gloria Jeans и Gee Jay.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B8E07DC-7817-4422-AA47-515DEAC61E85}" type="parTrans" cxnId="{D1A8046B-E2C5-489B-99DD-1C52C19BF23C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127159E-5625-479D-88F9-998A886A688E}" type="sibTrans" cxnId="{D1A8046B-E2C5-489B-99DD-1C52C19BF23C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689CA3E-DBBA-404A-B83C-57851B0E7B86}">
      <dgm:prSet custT="1"/>
      <dgm:spPr/>
      <dgm:t>
        <a:bodyPr/>
        <a:lstStyle/>
        <a:p>
          <a:pPr algn="l"/>
          <a:r>
            <a:rPr lang="ru-RU" sz="20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«ЛИНКОМ», г. Москва </a:t>
          </a:r>
          <a:r>
            <a:rPr lang="ru-RU" sz="12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дистрибьюция слабоалкогольной продукции и напитков; услуги по логистике и складскому хранению продукции; развитие собственных торговых марок.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F24D518-1AED-434E-99CF-1986DC4BF79D}" type="parTrans" cxnId="{DB561A79-06D2-42A6-9246-268CDBD001AB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77FBB60-447B-494D-85B6-C9591D75AA30}" type="sibTrans" cxnId="{DB561A79-06D2-42A6-9246-268CDBD001AB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5633EAF-35CE-4A5C-A2FF-4CEEA4559D57}">
      <dgm:prSet custT="1"/>
      <dgm:spPr/>
      <dgm:t>
        <a:bodyPr/>
        <a:lstStyle/>
        <a:p>
          <a:r>
            <a:rPr lang="ru-RU" sz="19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ООО «РОСТОВСКАЯ ТОПЛИВНАЯ КОМПАНИЯ», г. Ростов-на-Дону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оптовая торговля нефтепродуктами, бункеровка судов.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3CDAEF4-CF0F-485E-8768-8AE72E67C163}" type="parTrans" cxnId="{096EB3CA-A870-45C7-A586-59B9CBD4B717}">
      <dgm:prSet/>
      <dgm:spPr/>
      <dgm:t>
        <a:bodyPr/>
        <a:lstStyle/>
        <a:p>
          <a:endParaRPr lang="ru-RU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6E654C9-B588-4D96-A3E5-E05A2C63498C}" type="sibTrans" cxnId="{096EB3CA-A870-45C7-A586-59B9CBD4B717}">
      <dgm:prSet/>
      <dgm:spPr/>
      <dgm:t>
        <a:bodyPr/>
        <a:lstStyle/>
        <a:p>
          <a:endParaRPr lang="ru-RU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C8C0EFF-ECEF-43F9-9995-7A77F434C931}" type="pres">
      <dgm:prSet presAssocID="{D84CEF59-793F-4B97-B00B-5697D5F21D79}" presName="linear" presStyleCnt="0">
        <dgm:presLayoutVars>
          <dgm:animLvl val="lvl"/>
          <dgm:resizeHandles val="exact"/>
        </dgm:presLayoutVars>
      </dgm:prSet>
      <dgm:spPr/>
    </dgm:pt>
    <dgm:pt modelId="{37956902-3107-49EF-B613-701AF85C36A7}" type="pres">
      <dgm:prSet presAssocID="{8FAF2D8F-6E70-4FB2-B6B3-4D6A9440BDA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26784-615E-4FBC-9D94-0B0F47A8EF0C}" type="pres">
      <dgm:prSet presAssocID="{D5EF01D8-E8FA-4D46-B5DF-820768F912F8}" presName="spacer" presStyleCnt="0"/>
      <dgm:spPr/>
    </dgm:pt>
    <dgm:pt modelId="{9FC8DC8A-6B50-4674-A3AB-1B02A722B0BB}" type="pres">
      <dgm:prSet presAssocID="{5E852E43-B682-491E-8595-323AE8A509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85969-AE10-42B4-981E-C944D51AD44E}" type="pres">
      <dgm:prSet presAssocID="{59F3FFFF-122A-4AF0-8EBA-C5A7D62C11B8}" presName="spacer" presStyleCnt="0"/>
      <dgm:spPr/>
    </dgm:pt>
    <dgm:pt modelId="{D8BB5FC0-5814-4982-BC8E-B475747F43F9}" type="pres">
      <dgm:prSet presAssocID="{6257B816-C761-4328-BDE2-98C836ABC55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92D659-20D6-4BDD-A055-5BA0A7EAC17A}" type="pres">
      <dgm:prSet presAssocID="{4127159E-5625-479D-88F9-998A886A688E}" presName="spacer" presStyleCnt="0"/>
      <dgm:spPr/>
    </dgm:pt>
    <dgm:pt modelId="{341D1FED-261E-4F3E-90B7-A2B530E9B8CE}" type="pres">
      <dgm:prSet presAssocID="{D5633EAF-35CE-4A5C-A2FF-4CEEA4559D57}" presName="parentText" presStyleLbl="node1" presStyleIdx="3" presStyleCnt="5" custLinFactNeighborX="3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01F73-1AAA-4627-A026-ABA7748014B3}" type="pres">
      <dgm:prSet presAssocID="{46E654C9-B588-4D96-A3E5-E05A2C63498C}" presName="spacer" presStyleCnt="0"/>
      <dgm:spPr/>
    </dgm:pt>
    <dgm:pt modelId="{EB8E3113-B296-4159-9A3A-608D19226B67}" type="pres">
      <dgm:prSet presAssocID="{2689CA3E-DBBA-404A-B83C-57851B0E7B8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A8046B-E2C5-489B-99DD-1C52C19BF23C}" srcId="{D84CEF59-793F-4B97-B00B-5697D5F21D79}" destId="{6257B816-C761-4328-BDE2-98C836ABC557}" srcOrd="2" destOrd="0" parTransId="{5B8E07DC-7817-4422-AA47-515DEAC61E85}" sibTransId="{4127159E-5625-479D-88F9-998A886A688E}"/>
    <dgm:cxn modelId="{62E9F45C-328F-43E2-9DA4-038EB03B1D69}" srcId="{D84CEF59-793F-4B97-B00B-5697D5F21D79}" destId="{5E852E43-B682-491E-8595-323AE8A5090F}" srcOrd="1" destOrd="0" parTransId="{EC612205-C081-4585-A431-1264E44C2C15}" sibTransId="{59F3FFFF-122A-4AF0-8EBA-C5A7D62C11B8}"/>
    <dgm:cxn modelId="{8C962053-62EE-47EE-9106-22CB5C90C948}" type="presOf" srcId="{6257B816-C761-4328-BDE2-98C836ABC557}" destId="{D8BB5FC0-5814-4982-BC8E-B475747F43F9}" srcOrd="0" destOrd="0" presId="urn:microsoft.com/office/officeart/2005/8/layout/vList2"/>
    <dgm:cxn modelId="{5F1C1A26-2655-4837-AFFE-1E130D74D26F}" srcId="{D84CEF59-793F-4B97-B00B-5697D5F21D79}" destId="{8FAF2D8F-6E70-4FB2-B6B3-4D6A9440BDA6}" srcOrd="0" destOrd="0" parTransId="{5A40DA6B-063D-4634-AEF5-A3399B288A50}" sibTransId="{D5EF01D8-E8FA-4D46-B5DF-820768F912F8}"/>
    <dgm:cxn modelId="{6686754C-280C-4C11-93E4-D61561510EF0}" type="presOf" srcId="{D5633EAF-35CE-4A5C-A2FF-4CEEA4559D57}" destId="{341D1FED-261E-4F3E-90B7-A2B530E9B8CE}" srcOrd="0" destOrd="0" presId="urn:microsoft.com/office/officeart/2005/8/layout/vList2"/>
    <dgm:cxn modelId="{89AFAD85-D14F-4C7D-8ACF-86358F740174}" type="presOf" srcId="{2689CA3E-DBBA-404A-B83C-57851B0E7B86}" destId="{EB8E3113-B296-4159-9A3A-608D19226B67}" srcOrd="0" destOrd="0" presId="urn:microsoft.com/office/officeart/2005/8/layout/vList2"/>
    <dgm:cxn modelId="{DB561A79-06D2-42A6-9246-268CDBD001AB}" srcId="{D84CEF59-793F-4B97-B00B-5697D5F21D79}" destId="{2689CA3E-DBBA-404A-B83C-57851B0E7B86}" srcOrd="4" destOrd="0" parTransId="{8F24D518-1AED-434E-99CF-1986DC4BF79D}" sibTransId="{D77FBB60-447B-494D-85B6-C9591D75AA30}"/>
    <dgm:cxn modelId="{D81B6E1D-7272-434B-B468-DD0FDDA69BE0}" type="presOf" srcId="{5E852E43-B682-491E-8595-323AE8A5090F}" destId="{9FC8DC8A-6B50-4674-A3AB-1B02A722B0BB}" srcOrd="0" destOrd="0" presId="urn:microsoft.com/office/officeart/2005/8/layout/vList2"/>
    <dgm:cxn modelId="{AF390A72-87C6-49D1-80AE-BF78C6DED22E}" type="presOf" srcId="{8FAF2D8F-6E70-4FB2-B6B3-4D6A9440BDA6}" destId="{37956902-3107-49EF-B613-701AF85C36A7}" srcOrd="0" destOrd="0" presId="urn:microsoft.com/office/officeart/2005/8/layout/vList2"/>
    <dgm:cxn modelId="{096EB3CA-A870-45C7-A586-59B9CBD4B717}" srcId="{D84CEF59-793F-4B97-B00B-5697D5F21D79}" destId="{D5633EAF-35CE-4A5C-A2FF-4CEEA4559D57}" srcOrd="3" destOrd="0" parTransId="{C3CDAEF4-CF0F-485E-8768-8AE72E67C163}" sibTransId="{46E654C9-B588-4D96-A3E5-E05A2C63498C}"/>
    <dgm:cxn modelId="{CE815A15-19E6-4740-8444-1CF6D51A51DC}" type="presOf" srcId="{D84CEF59-793F-4B97-B00B-5697D5F21D79}" destId="{5C8C0EFF-ECEF-43F9-9995-7A77F434C931}" srcOrd="0" destOrd="0" presId="urn:microsoft.com/office/officeart/2005/8/layout/vList2"/>
    <dgm:cxn modelId="{E8F855DB-879D-4057-B0D6-85FD14D09E1D}" type="presParOf" srcId="{5C8C0EFF-ECEF-43F9-9995-7A77F434C931}" destId="{37956902-3107-49EF-B613-701AF85C36A7}" srcOrd="0" destOrd="0" presId="urn:microsoft.com/office/officeart/2005/8/layout/vList2"/>
    <dgm:cxn modelId="{D52C1289-0558-4771-899E-54DF4719D737}" type="presParOf" srcId="{5C8C0EFF-ECEF-43F9-9995-7A77F434C931}" destId="{FF426784-615E-4FBC-9D94-0B0F47A8EF0C}" srcOrd="1" destOrd="0" presId="urn:microsoft.com/office/officeart/2005/8/layout/vList2"/>
    <dgm:cxn modelId="{5D04C080-4361-499D-A73F-C2FB0FDD7606}" type="presParOf" srcId="{5C8C0EFF-ECEF-43F9-9995-7A77F434C931}" destId="{9FC8DC8A-6B50-4674-A3AB-1B02A722B0BB}" srcOrd="2" destOrd="0" presId="urn:microsoft.com/office/officeart/2005/8/layout/vList2"/>
    <dgm:cxn modelId="{7BD2C262-3EF5-437C-B7B6-032AAEFFEDAF}" type="presParOf" srcId="{5C8C0EFF-ECEF-43F9-9995-7A77F434C931}" destId="{D1285969-AE10-42B4-981E-C944D51AD44E}" srcOrd="3" destOrd="0" presId="urn:microsoft.com/office/officeart/2005/8/layout/vList2"/>
    <dgm:cxn modelId="{6ADEA392-4B5E-4780-8220-76765B4E7494}" type="presParOf" srcId="{5C8C0EFF-ECEF-43F9-9995-7A77F434C931}" destId="{D8BB5FC0-5814-4982-BC8E-B475747F43F9}" srcOrd="4" destOrd="0" presId="urn:microsoft.com/office/officeart/2005/8/layout/vList2"/>
    <dgm:cxn modelId="{105A6BC9-5A41-439D-9CFC-32A9C1857CA4}" type="presParOf" srcId="{5C8C0EFF-ECEF-43F9-9995-7A77F434C931}" destId="{4692D659-20D6-4BDD-A055-5BA0A7EAC17A}" srcOrd="5" destOrd="0" presId="urn:microsoft.com/office/officeart/2005/8/layout/vList2"/>
    <dgm:cxn modelId="{2BC2330E-2BF3-4F8E-95E6-B5BE07507E10}" type="presParOf" srcId="{5C8C0EFF-ECEF-43F9-9995-7A77F434C931}" destId="{341D1FED-261E-4F3E-90B7-A2B530E9B8CE}" srcOrd="6" destOrd="0" presId="urn:microsoft.com/office/officeart/2005/8/layout/vList2"/>
    <dgm:cxn modelId="{3B0F4526-50D0-4D2C-8144-3A7F468D27D6}" type="presParOf" srcId="{5C8C0EFF-ECEF-43F9-9995-7A77F434C931}" destId="{E4701F73-1AAA-4627-A026-ABA7748014B3}" srcOrd="7" destOrd="0" presId="urn:microsoft.com/office/officeart/2005/8/layout/vList2"/>
    <dgm:cxn modelId="{1F010AC4-DB9E-47A6-A9E2-4434F7BA5275}" type="presParOf" srcId="{5C8C0EFF-ECEF-43F9-9995-7A77F434C931}" destId="{EB8E3113-B296-4159-9A3A-608D19226B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4CEF59-793F-4B97-B00B-5697D5F21D7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FAF2D8F-6E70-4FB2-B6B3-4D6A9440BDA6}">
      <dgm:prSet phldrT="[Текст]" custT="1"/>
      <dgm:spPr/>
      <dgm:t>
        <a:bodyPr/>
        <a:lstStyle/>
        <a:p>
          <a:pPr algn="l"/>
          <a:r>
            <a:rPr lang="ru-RU" sz="19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«ПРИМА-ЦЕНТР-ЮГ», г. Ростов-на-Дону </a:t>
          </a:r>
          <a:r>
            <a:rPr lang="ru-RU" sz="12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i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поставки цветного металлопроката,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официальный дилер «УГМК-ОЦМ».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5A40DA6B-063D-4634-AEF5-A3399B288A50}" type="parTrans" cxnId="{5F1C1A26-2655-4837-AFFE-1E130D74D26F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5EF01D8-E8FA-4D46-B5DF-820768F912F8}" type="sibTrans" cxnId="{5F1C1A26-2655-4837-AFFE-1E130D74D26F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3A55AFC-0F26-4F26-8EBC-5A401F886320}">
      <dgm:prSet custT="1"/>
      <dgm:spPr/>
      <dgm:t>
        <a:bodyPr/>
        <a:lstStyle/>
        <a:p>
          <a:pPr algn="l"/>
          <a:r>
            <a:rPr lang="ru-RU" sz="19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НПО «Турбулентность-Дон», г.Ростов-на-Дону -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создание  энергетических решений для нефтегазового комплекса и жилищно-коммунального хозяйства. 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4DB7B8D-1FA5-432F-B457-C2519B75A27E}" type="parTrans" cxnId="{7BFBBEF5-7BEE-41AD-97FB-59B1278F3102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C3064A77-1D20-42B4-9DBC-53E53C64815C}" type="sibTrans" cxnId="{7BFBBEF5-7BEE-41AD-97FB-59B1278F3102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F6D84B37-6BD6-413E-B846-C24B37A379C3}">
      <dgm:prSet custT="1"/>
      <dgm:spPr/>
      <dgm:t>
        <a:bodyPr/>
        <a:lstStyle/>
        <a:p>
          <a:pPr algn="l"/>
          <a:r>
            <a:rPr lang="ru-RU" sz="19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«СПК ТЕХНОЛОГИИ», г. Москва </a:t>
          </a:r>
          <a:r>
            <a:rPr lang="ru-RU" sz="12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строительство, общестроительные работы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4FED2ED4-1CB8-4EA6-8620-D4E6BD021E08}" type="parTrans" cxnId="{9C7F9192-B0C9-41E4-9FF0-155D58758896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AD614632-F900-47C0-B351-3993BEEA4FD0}" type="sibTrans" cxnId="{9C7F9192-B0C9-41E4-9FF0-155D58758896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D1F72391-63BB-4547-994E-9EBE13664C7C}">
      <dgm:prSet custT="1"/>
      <dgm:spPr/>
      <dgm:t>
        <a:bodyPr/>
        <a:lstStyle/>
        <a:p>
          <a:pPr algn="l"/>
          <a:r>
            <a:rPr lang="ru-RU" sz="19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«ТАЙМЕРС», г. Красноярск </a:t>
          </a:r>
          <a:r>
            <a:rPr lang="ru-RU" sz="12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дистрибьюция продуктов питания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04F4A5F-969C-4CC3-84BF-EEC96D705A3F}" type="parTrans" cxnId="{6E45769C-53BD-4A88-B71E-32D65176F479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7B8C030-3249-4EE1-9CB8-497C91ADD91E}" type="sibTrans" cxnId="{6E45769C-53BD-4A88-B71E-32D65176F479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EB9F8B88-1A4B-4CAD-ACDE-1F3B2FFE4309}">
      <dgm:prSet custT="1"/>
      <dgm:spPr/>
      <dgm:t>
        <a:bodyPr/>
        <a:lstStyle/>
        <a:p>
          <a:pPr algn="l"/>
          <a:r>
            <a:rPr lang="ru-RU" sz="19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АУДИТОРСКАЯ КОМПАНИЯ «УВЕРЕННОСТЬ», г. Москва </a:t>
          </a:r>
          <a:r>
            <a:rPr lang="ru-RU" sz="12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проведение аудиторских проверок, бухгалтерское сопровождение</a:t>
          </a:r>
          <a:endParaRPr lang="ru-RU" sz="14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012C8D7A-9A3C-488E-BD4C-B7AB1703762A}" type="parTrans" cxnId="{C2460A9D-9184-4B3C-8C67-AE389E163CA8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6C0FD85C-42EC-485A-BE3A-18BCB143EA49}" type="sibTrans" cxnId="{C2460A9D-9184-4B3C-8C67-AE389E163CA8}">
      <dgm:prSet/>
      <dgm:spPr/>
      <dgm:t>
        <a:bodyPr/>
        <a:lstStyle/>
        <a:p>
          <a:pPr algn="l"/>
          <a:endParaRPr lang="ru-RU" sz="1600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87AC2C36-C6A0-485B-BF06-FFA86A8278EE}">
      <dgm:prSet custT="1"/>
      <dgm:spPr/>
      <dgm:t>
        <a:bodyPr/>
        <a:lstStyle/>
        <a:p>
          <a:r>
            <a:rPr lang="ru-RU" sz="1900" b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РОСТСЕЛЬМАШЭНЕРГО И…</a:t>
          </a:r>
          <a:endParaRPr lang="ru-RU" sz="1900" b="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290549A7-FABC-42D4-B47D-3BEE532098DD}" type="parTrans" cxnId="{47E54E3E-2B1C-4BE8-8922-C9FCD4339628}">
      <dgm:prSet/>
      <dgm:spPr/>
      <dgm:t>
        <a:bodyPr/>
        <a:lstStyle/>
        <a:p>
          <a:endParaRPr lang="ru-RU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1585106D-FC51-48E4-BA35-839C79DAEFA0}" type="sibTrans" cxnId="{47E54E3E-2B1C-4BE8-8922-C9FCD4339628}">
      <dgm:prSet/>
      <dgm:spPr/>
      <dgm:t>
        <a:bodyPr/>
        <a:lstStyle/>
        <a:p>
          <a:endParaRPr lang="ru-RU" b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gm:t>
    </dgm:pt>
    <dgm:pt modelId="{775F0B96-9153-4B77-A9D3-72A3096FC23F}" type="pres">
      <dgm:prSet presAssocID="{D84CEF59-793F-4B97-B00B-5697D5F21D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21DA46-7586-4817-988B-3749949140D0}" type="pres">
      <dgm:prSet presAssocID="{8FAF2D8F-6E70-4FB2-B6B3-4D6A9440BDA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4FE72C-5A20-4DDC-84B5-56237B7CD43D}" type="pres">
      <dgm:prSet presAssocID="{D5EF01D8-E8FA-4D46-B5DF-820768F912F8}" presName="spacer" presStyleCnt="0"/>
      <dgm:spPr/>
      <dgm:t>
        <a:bodyPr/>
        <a:lstStyle/>
        <a:p>
          <a:endParaRPr lang="ru-RU"/>
        </a:p>
      </dgm:t>
    </dgm:pt>
    <dgm:pt modelId="{2370CFC9-1474-4C51-A446-CE71BEA73D81}" type="pres">
      <dgm:prSet presAssocID="{D3A55AFC-0F26-4F26-8EBC-5A401F88632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70DB92-5F07-43B8-B84F-7E9FD95225E4}" type="pres">
      <dgm:prSet presAssocID="{C3064A77-1D20-42B4-9DBC-53E53C64815C}" presName="spacer" presStyleCnt="0"/>
      <dgm:spPr/>
      <dgm:t>
        <a:bodyPr/>
        <a:lstStyle/>
        <a:p>
          <a:endParaRPr lang="ru-RU"/>
        </a:p>
      </dgm:t>
    </dgm:pt>
    <dgm:pt modelId="{F0AD536D-F9DF-4198-AC0E-F7DE6452138E}" type="pres">
      <dgm:prSet presAssocID="{F6D84B37-6BD6-413E-B846-C24B37A379C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2D4C0-3EA8-460C-B138-5463CFC8F678}" type="pres">
      <dgm:prSet presAssocID="{AD614632-F900-47C0-B351-3993BEEA4FD0}" presName="spacer" presStyleCnt="0"/>
      <dgm:spPr/>
      <dgm:t>
        <a:bodyPr/>
        <a:lstStyle/>
        <a:p>
          <a:endParaRPr lang="ru-RU"/>
        </a:p>
      </dgm:t>
    </dgm:pt>
    <dgm:pt modelId="{69C36F15-F633-4ABA-9241-985BCAB46E1E}" type="pres">
      <dgm:prSet presAssocID="{D1F72391-63BB-4547-994E-9EBE13664C7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02666-9499-41FF-9882-3017B16A24CA}" type="pres">
      <dgm:prSet presAssocID="{67B8C030-3249-4EE1-9CB8-497C91ADD91E}" presName="spacer" presStyleCnt="0"/>
      <dgm:spPr/>
      <dgm:t>
        <a:bodyPr/>
        <a:lstStyle/>
        <a:p>
          <a:endParaRPr lang="ru-RU"/>
        </a:p>
      </dgm:t>
    </dgm:pt>
    <dgm:pt modelId="{F9715391-CDFD-435A-908B-C9E047A832E9}" type="pres">
      <dgm:prSet presAssocID="{EB9F8B88-1A4B-4CAD-ACDE-1F3B2FFE430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0C16F-7251-44AC-AC23-04EC2D38335C}" type="pres">
      <dgm:prSet presAssocID="{6C0FD85C-42EC-485A-BE3A-18BCB143EA49}" presName="spacer" presStyleCnt="0"/>
      <dgm:spPr/>
      <dgm:t>
        <a:bodyPr/>
        <a:lstStyle/>
        <a:p>
          <a:endParaRPr lang="ru-RU"/>
        </a:p>
      </dgm:t>
    </dgm:pt>
    <dgm:pt modelId="{1D7BCBD3-0718-4775-8DBC-3AF2D365B563}" type="pres">
      <dgm:prSet presAssocID="{87AC2C36-C6A0-485B-BF06-FFA86A8278EE}" presName="parentText" presStyleLbl="node1" presStyleIdx="5" presStyleCnt="6" custLinFactY="11188" custLinFactNeighborX="3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5769C-53BD-4A88-B71E-32D65176F479}" srcId="{D84CEF59-793F-4B97-B00B-5697D5F21D79}" destId="{D1F72391-63BB-4547-994E-9EBE13664C7C}" srcOrd="3" destOrd="0" parTransId="{804F4A5F-969C-4CC3-84BF-EEC96D705A3F}" sibTransId="{67B8C030-3249-4EE1-9CB8-497C91ADD91E}"/>
    <dgm:cxn modelId="{C24F2D2F-4F63-4336-ABD1-599050C7E77B}" type="presOf" srcId="{D1F72391-63BB-4547-994E-9EBE13664C7C}" destId="{69C36F15-F633-4ABA-9241-985BCAB46E1E}" srcOrd="0" destOrd="0" presId="urn:microsoft.com/office/officeart/2005/8/layout/vList2"/>
    <dgm:cxn modelId="{2C3D12F2-C78C-48E9-A8B0-61710BCE3293}" type="presOf" srcId="{8FAF2D8F-6E70-4FB2-B6B3-4D6A9440BDA6}" destId="{2C21DA46-7586-4817-988B-3749949140D0}" srcOrd="0" destOrd="0" presId="urn:microsoft.com/office/officeart/2005/8/layout/vList2"/>
    <dgm:cxn modelId="{82AA49AE-EB9F-45E5-B848-B22F43FE07C6}" type="presOf" srcId="{D84CEF59-793F-4B97-B00B-5697D5F21D79}" destId="{775F0B96-9153-4B77-A9D3-72A3096FC23F}" srcOrd="0" destOrd="0" presId="urn:microsoft.com/office/officeart/2005/8/layout/vList2"/>
    <dgm:cxn modelId="{68387A5C-E56C-47CD-9016-CB328713D383}" type="presOf" srcId="{87AC2C36-C6A0-485B-BF06-FFA86A8278EE}" destId="{1D7BCBD3-0718-4775-8DBC-3AF2D365B563}" srcOrd="0" destOrd="0" presId="urn:microsoft.com/office/officeart/2005/8/layout/vList2"/>
    <dgm:cxn modelId="{7BFBBEF5-7BEE-41AD-97FB-59B1278F3102}" srcId="{D84CEF59-793F-4B97-B00B-5697D5F21D79}" destId="{D3A55AFC-0F26-4F26-8EBC-5A401F886320}" srcOrd="1" destOrd="0" parTransId="{A4DB7B8D-1FA5-432F-B457-C2519B75A27E}" sibTransId="{C3064A77-1D20-42B4-9DBC-53E53C64815C}"/>
    <dgm:cxn modelId="{72CF734A-25DE-42C0-8E38-6EE94F8747C2}" type="presOf" srcId="{D3A55AFC-0F26-4F26-8EBC-5A401F886320}" destId="{2370CFC9-1474-4C51-A446-CE71BEA73D81}" srcOrd="0" destOrd="0" presId="urn:microsoft.com/office/officeart/2005/8/layout/vList2"/>
    <dgm:cxn modelId="{9C7F9192-B0C9-41E4-9FF0-155D58758896}" srcId="{D84CEF59-793F-4B97-B00B-5697D5F21D79}" destId="{F6D84B37-6BD6-413E-B846-C24B37A379C3}" srcOrd="2" destOrd="0" parTransId="{4FED2ED4-1CB8-4EA6-8620-D4E6BD021E08}" sibTransId="{AD614632-F900-47C0-B351-3993BEEA4FD0}"/>
    <dgm:cxn modelId="{37BEAB2A-7366-4006-A63F-DDC1A6AD480F}" type="presOf" srcId="{EB9F8B88-1A4B-4CAD-ACDE-1F3B2FFE4309}" destId="{F9715391-CDFD-435A-908B-C9E047A832E9}" srcOrd="0" destOrd="0" presId="urn:microsoft.com/office/officeart/2005/8/layout/vList2"/>
    <dgm:cxn modelId="{5F1C1A26-2655-4837-AFFE-1E130D74D26F}" srcId="{D84CEF59-793F-4B97-B00B-5697D5F21D79}" destId="{8FAF2D8F-6E70-4FB2-B6B3-4D6A9440BDA6}" srcOrd="0" destOrd="0" parTransId="{5A40DA6B-063D-4634-AEF5-A3399B288A50}" sibTransId="{D5EF01D8-E8FA-4D46-B5DF-820768F912F8}"/>
    <dgm:cxn modelId="{C2460A9D-9184-4B3C-8C67-AE389E163CA8}" srcId="{D84CEF59-793F-4B97-B00B-5697D5F21D79}" destId="{EB9F8B88-1A4B-4CAD-ACDE-1F3B2FFE4309}" srcOrd="4" destOrd="0" parTransId="{012C8D7A-9A3C-488E-BD4C-B7AB1703762A}" sibTransId="{6C0FD85C-42EC-485A-BE3A-18BCB143EA49}"/>
    <dgm:cxn modelId="{5C354AB6-5F04-49F8-8E47-94771AF347C0}" type="presOf" srcId="{F6D84B37-6BD6-413E-B846-C24B37A379C3}" destId="{F0AD536D-F9DF-4198-AC0E-F7DE6452138E}" srcOrd="0" destOrd="0" presId="urn:microsoft.com/office/officeart/2005/8/layout/vList2"/>
    <dgm:cxn modelId="{47E54E3E-2B1C-4BE8-8922-C9FCD4339628}" srcId="{D84CEF59-793F-4B97-B00B-5697D5F21D79}" destId="{87AC2C36-C6A0-485B-BF06-FFA86A8278EE}" srcOrd="5" destOrd="0" parTransId="{290549A7-FABC-42D4-B47D-3BEE532098DD}" sibTransId="{1585106D-FC51-48E4-BA35-839C79DAEFA0}"/>
    <dgm:cxn modelId="{9C80219F-EC69-4868-A223-9C964C78F5E4}" type="presParOf" srcId="{775F0B96-9153-4B77-A9D3-72A3096FC23F}" destId="{2C21DA46-7586-4817-988B-3749949140D0}" srcOrd="0" destOrd="0" presId="urn:microsoft.com/office/officeart/2005/8/layout/vList2"/>
    <dgm:cxn modelId="{7C4CA712-610F-4382-AC97-BA59AC6E3C94}" type="presParOf" srcId="{775F0B96-9153-4B77-A9D3-72A3096FC23F}" destId="{3C4FE72C-5A20-4DDC-84B5-56237B7CD43D}" srcOrd="1" destOrd="0" presId="urn:microsoft.com/office/officeart/2005/8/layout/vList2"/>
    <dgm:cxn modelId="{21A1C0BA-2963-47E1-A252-0B843E9FB2F8}" type="presParOf" srcId="{775F0B96-9153-4B77-A9D3-72A3096FC23F}" destId="{2370CFC9-1474-4C51-A446-CE71BEA73D81}" srcOrd="2" destOrd="0" presId="urn:microsoft.com/office/officeart/2005/8/layout/vList2"/>
    <dgm:cxn modelId="{BBF285F4-77CA-437F-9005-000E9BB5842B}" type="presParOf" srcId="{775F0B96-9153-4B77-A9D3-72A3096FC23F}" destId="{B570DB92-5F07-43B8-B84F-7E9FD95225E4}" srcOrd="3" destOrd="0" presId="urn:microsoft.com/office/officeart/2005/8/layout/vList2"/>
    <dgm:cxn modelId="{F93F159A-1A5F-43DF-BC32-63EB6E20D387}" type="presParOf" srcId="{775F0B96-9153-4B77-A9D3-72A3096FC23F}" destId="{F0AD536D-F9DF-4198-AC0E-F7DE6452138E}" srcOrd="4" destOrd="0" presId="urn:microsoft.com/office/officeart/2005/8/layout/vList2"/>
    <dgm:cxn modelId="{23BD32D9-B7F8-4463-9294-A4E3A9184FBC}" type="presParOf" srcId="{775F0B96-9153-4B77-A9D3-72A3096FC23F}" destId="{38F2D4C0-3EA8-460C-B138-5463CFC8F678}" srcOrd="5" destOrd="0" presId="urn:microsoft.com/office/officeart/2005/8/layout/vList2"/>
    <dgm:cxn modelId="{7ABB32A6-BEBC-4CBC-B8A1-AE82515235FE}" type="presParOf" srcId="{775F0B96-9153-4B77-A9D3-72A3096FC23F}" destId="{69C36F15-F633-4ABA-9241-985BCAB46E1E}" srcOrd="6" destOrd="0" presId="urn:microsoft.com/office/officeart/2005/8/layout/vList2"/>
    <dgm:cxn modelId="{E4E6A6B8-6289-4669-A8BB-3E544F17D741}" type="presParOf" srcId="{775F0B96-9153-4B77-A9D3-72A3096FC23F}" destId="{F6302666-9499-41FF-9882-3017B16A24CA}" srcOrd="7" destOrd="0" presId="urn:microsoft.com/office/officeart/2005/8/layout/vList2"/>
    <dgm:cxn modelId="{8AA56495-D79C-497E-8495-32DEB8EB5CC3}" type="presParOf" srcId="{775F0B96-9153-4B77-A9D3-72A3096FC23F}" destId="{F9715391-CDFD-435A-908B-C9E047A832E9}" srcOrd="8" destOrd="0" presId="urn:microsoft.com/office/officeart/2005/8/layout/vList2"/>
    <dgm:cxn modelId="{1980B835-028C-4F3F-8CD0-062D4BC48D01}" type="presParOf" srcId="{775F0B96-9153-4B77-A9D3-72A3096FC23F}" destId="{FFE0C16F-7251-44AC-AC23-04EC2D38335C}" srcOrd="9" destOrd="0" presId="urn:microsoft.com/office/officeart/2005/8/layout/vList2"/>
    <dgm:cxn modelId="{ADEC5356-ABF5-44D4-93B3-AECEF650FA39}" type="presParOf" srcId="{775F0B96-9153-4B77-A9D3-72A3096FC23F}" destId="{1D7BCBD3-0718-4775-8DBC-3AF2D365B56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0DBF8-8600-4FC6-8FB3-9A263F2A1D17}">
      <dsp:nvSpPr>
        <dsp:cNvPr id="0" name=""/>
        <dsp:cNvSpPr/>
      </dsp:nvSpPr>
      <dsp:spPr>
        <a:xfrm rot="10800000">
          <a:off x="1511718" y="1985"/>
          <a:ext cx="5108721" cy="899742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676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Контроль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Вы полностью контролируете бизнес-процесс</a:t>
          </a:r>
          <a:endParaRPr lang="ru-RU" sz="1800" b="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736653" y="1985"/>
        <a:ext cx="4883786" cy="899742"/>
      </dsp:txXfrm>
    </dsp:sp>
    <dsp:sp modelId="{09ED2C53-CB02-498F-89FC-31A088312A42}">
      <dsp:nvSpPr>
        <dsp:cNvPr id="0" name=""/>
        <dsp:cNvSpPr/>
      </dsp:nvSpPr>
      <dsp:spPr>
        <a:xfrm>
          <a:off x="712576" y="0"/>
          <a:ext cx="899742" cy="89974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316" t="13015" r="14896" b="13008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25691B-EC04-4F37-B8D3-546642C6E2C4}">
      <dsp:nvSpPr>
        <dsp:cNvPr id="0" name=""/>
        <dsp:cNvSpPr/>
      </dsp:nvSpPr>
      <dsp:spPr>
        <a:xfrm rot="10800000">
          <a:off x="1511718" y="1170308"/>
          <a:ext cx="5108721" cy="899742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676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Простота автоматизации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При помощи XML-обмена </a:t>
          </a:r>
          <a:r>
            <a:rPr lang="ru-RU" sz="1800" b="0" kern="1200" dirty="0" err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первичкой</a:t>
          </a:r>
          <a:endParaRPr lang="ru-RU" sz="1800" b="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736653" y="1170308"/>
        <a:ext cx="4883786" cy="899742"/>
      </dsp:txXfrm>
    </dsp:sp>
    <dsp:sp modelId="{596F26CE-7A68-4B00-8758-D53074EA652C}">
      <dsp:nvSpPr>
        <dsp:cNvPr id="0" name=""/>
        <dsp:cNvSpPr/>
      </dsp:nvSpPr>
      <dsp:spPr>
        <a:xfrm>
          <a:off x="712576" y="1126877"/>
          <a:ext cx="899742" cy="899742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779" t="12987" r="20957" b="1991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C27FB8-B34A-4092-B612-96CABF4498AB}">
      <dsp:nvSpPr>
        <dsp:cNvPr id="0" name=""/>
        <dsp:cNvSpPr/>
      </dsp:nvSpPr>
      <dsp:spPr>
        <a:xfrm rot="10800000">
          <a:off x="1511718" y="2338630"/>
          <a:ext cx="5108721" cy="899742"/>
        </a:xfrm>
        <a:prstGeom prst="homePlat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676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Отсутствие технических конфликтов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Гарантированное отсутствие </a:t>
          </a:r>
          <a:r>
            <a:rPr lang="ru-RU" sz="1600" b="0" kern="1200" dirty="0" err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задваивания</a:t>
          </a:r>
          <a:endParaRPr lang="ru-RU" sz="1600" b="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736653" y="2338630"/>
        <a:ext cx="4883786" cy="899742"/>
      </dsp:txXfrm>
    </dsp:sp>
    <dsp:sp modelId="{6593DBE2-7C41-48B2-8C5F-7C3388FC8A08}">
      <dsp:nvSpPr>
        <dsp:cNvPr id="0" name=""/>
        <dsp:cNvSpPr/>
      </dsp:nvSpPr>
      <dsp:spPr>
        <a:xfrm>
          <a:off x="712576" y="2340616"/>
          <a:ext cx="899742" cy="899742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45" t="8658" r="20957" b="2509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0DBF8-8600-4FC6-8FB3-9A263F2A1D17}">
      <dsp:nvSpPr>
        <dsp:cNvPr id="0" name=""/>
        <dsp:cNvSpPr/>
      </dsp:nvSpPr>
      <dsp:spPr>
        <a:xfrm rot="10800000">
          <a:off x="1511718" y="1985"/>
          <a:ext cx="5108721" cy="89974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676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Отсутствует необходимость поиска ответственного за формирование документа</a:t>
          </a:r>
          <a:endParaRPr lang="ru-RU" sz="1800" b="0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736653" y="1985"/>
        <a:ext cx="4883786" cy="899742"/>
      </dsp:txXfrm>
    </dsp:sp>
    <dsp:sp modelId="{09ED2C53-CB02-498F-89FC-31A088312A42}">
      <dsp:nvSpPr>
        <dsp:cNvPr id="0" name=""/>
        <dsp:cNvSpPr/>
      </dsp:nvSpPr>
      <dsp:spPr>
        <a:xfrm>
          <a:off x="712576" y="0"/>
          <a:ext cx="899742" cy="899742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316" t="13015" r="14896" b="13008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25691B-EC04-4F37-B8D3-546642C6E2C4}">
      <dsp:nvSpPr>
        <dsp:cNvPr id="0" name=""/>
        <dsp:cNvSpPr/>
      </dsp:nvSpPr>
      <dsp:spPr>
        <a:xfrm rot="10800000">
          <a:off x="1511718" y="1170308"/>
          <a:ext cx="5108721" cy="89974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676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Удобная система фильтров</a:t>
          </a:r>
          <a:endParaRPr lang="ru-RU" sz="1800" b="0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736653" y="1170308"/>
        <a:ext cx="4883786" cy="899742"/>
      </dsp:txXfrm>
    </dsp:sp>
    <dsp:sp modelId="{596F26CE-7A68-4B00-8758-D53074EA652C}">
      <dsp:nvSpPr>
        <dsp:cNvPr id="0" name=""/>
        <dsp:cNvSpPr/>
      </dsp:nvSpPr>
      <dsp:spPr>
        <a:xfrm>
          <a:off x="712576" y="1126877"/>
          <a:ext cx="899742" cy="899742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779" t="12987" r="20957" b="19915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C27FB8-B34A-4092-B612-96CABF4498AB}">
      <dsp:nvSpPr>
        <dsp:cNvPr id="0" name=""/>
        <dsp:cNvSpPr/>
      </dsp:nvSpPr>
      <dsp:spPr>
        <a:xfrm rot="10800000">
          <a:off x="1511718" y="2338630"/>
          <a:ext cx="5108721" cy="89974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676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Возможность отправлять документы прямо из базы «1С:Предприятия 8» </a:t>
          </a:r>
          <a:endParaRPr lang="ru-RU" sz="1600" b="0" kern="1200" dirty="0" smtClean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736653" y="2338630"/>
        <a:ext cx="4883786" cy="899742"/>
      </dsp:txXfrm>
    </dsp:sp>
    <dsp:sp modelId="{6593DBE2-7C41-48B2-8C5F-7C3388FC8A08}">
      <dsp:nvSpPr>
        <dsp:cNvPr id="0" name=""/>
        <dsp:cNvSpPr/>
      </dsp:nvSpPr>
      <dsp:spPr>
        <a:xfrm>
          <a:off x="712576" y="2340616"/>
          <a:ext cx="899742" cy="899742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45" t="8658" r="20957" b="2509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6242F-033F-46BA-BD99-57C34DE79CC6}">
      <dsp:nvSpPr>
        <dsp:cNvPr id="0" name=""/>
        <dsp:cNvSpPr/>
      </dsp:nvSpPr>
      <dsp:spPr>
        <a:xfrm rot="10800000">
          <a:off x="1542114" y="1631"/>
          <a:ext cx="5315270" cy="813221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8608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Контроль полноты архива – нет уверенности, что все документы в наличии</a:t>
          </a:r>
          <a:endParaRPr lang="ru-RU" sz="15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745419" y="1631"/>
        <a:ext cx="5111965" cy="813221"/>
      </dsp:txXfrm>
    </dsp:sp>
    <dsp:sp modelId="{AD9B973D-14DF-4300-9D2F-6ECD5D30EAAF}">
      <dsp:nvSpPr>
        <dsp:cNvPr id="0" name=""/>
        <dsp:cNvSpPr/>
      </dsp:nvSpPr>
      <dsp:spPr>
        <a:xfrm>
          <a:off x="758485" y="1631"/>
          <a:ext cx="813221" cy="813221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4718" t="17316" r="27926" b="19616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6E951E-C19D-4DF7-B4FA-2EAE425D3F17}">
      <dsp:nvSpPr>
        <dsp:cNvPr id="0" name=""/>
        <dsp:cNvSpPr/>
      </dsp:nvSpPr>
      <dsp:spPr>
        <a:xfrm rot="10800000">
          <a:off x="1542114" y="1033549"/>
          <a:ext cx="5315270" cy="813221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8608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Доступность – архив в отрыве от «1С» неудобен и дорог, требуется дополнительное ПО</a:t>
          </a:r>
          <a:endParaRPr lang="ru-RU" sz="15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745419" y="1033549"/>
        <a:ext cx="5111965" cy="813221"/>
      </dsp:txXfrm>
    </dsp:sp>
    <dsp:sp modelId="{3AE82504-1271-425D-8A07-3FA12CAC5300}">
      <dsp:nvSpPr>
        <dsp:cNvPr id="0" name=""/>
        <dsp:cNvSpPr/>
      </dsp:nvSpPr>
      <dsp:spPr>
        <a:xfrm>
          <a:off x="758485" y="1033549"/>
          <a:ext cx="813221" cy="813221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84" t="13853" r="25329" b="23061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B4B741-ABB8-4B3A-B98E-AFF328009AAD}">
      <dsp:nvSpPr>
        <dsp:cNvPr id="0" name=""/>
        <dsp:cNvSpPr/>
      </dsp:nvSpPr>
      <dsp:spPr>
        <a:xfrm rot="10800000">
          <a:off x="1542114" y="2065467"/>
          <a:ext cx="5315270" cy="813221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8608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Сложность работы для бухгалтера – необходимо обучение и поддержка 2-х и более программных комплексов</a:t>
          </a:r>
          <a:endParaRPr lang="ru-RU" sz="15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745419" y="2065467"/>
        <a:ext cx="5111965" cy="813221"/>
      </dsp:txXfrm>
    </dsp:sp>
    <dsp:sp modelId="{7E623ACE-BE07-41C5-939C-A1C9B9175B5E}">
      <dsp:nvSpPr>
        <dsp:cNvPr id="0" name=""/>
        <dsp:cNvSpPr/>
      </dsp:nvSpPr>
      <dsp:spPr>
        <a:xfrm>
          <a:off x="779938" y="2065467"/>
          <a:ext cx="813221" cy="813221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585" t="17315" r="23597" b="18713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0AB75-38E8-44E0-ADAF-E947401EC113}">
      <dsp:nvSpPr>
        <dsp:cNvPr id="0" name=""/>
        <dsp:cNvSpPr/>
      </dsp:nvSpPr>
      <dsp:spPr>
        <a:xfrm rot="10800000">
          <a:off x="1416777" y="485"/>
          <a:ext cx="4884302" cy="746083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02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Упорядоченный архив непосредственно в «1С:Предприятии 8» </a:t>
          </a:r>
          <a:endParaRPr lang="ru-RU" sz="1500" b="1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 rot="10800000">
        <a:off x="1603298" y="485"/>
        <a:ext cx="4697781" cy="746083"/>
      </dsp:txXfrm>
    </dsp:sp>
    <dsp:sp modelId="{925EE425-D5E6-4E31-9F68-8C350F00A48D}">
      <dsp:nvSpPr>
        <dsp:cNvPr id="0" name=""/>
        <dsp:cNvSpPr/>
      </dsp:nvSpPr>
      <dsp:spPr>
        <a:xfrm>
          <a:off x="640410" y="485"/>
          <a:ext cx="746083" cy="746083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5909" t="19369" r="18483" b="1790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B96E9-E31E-4047-83D2-FE021E954C18}">
      <dsp:nvSpPr>
        <dsp:cNvPr id="0" name=""/>
        <dsp:cNvSpPr/>
      </dsp:nvSpPr>
      <dsp:spPr>
        <a:xfrm rot="10800000">
          <a:off x="1416777" y="946649"/>
          <a:ext cx="4884302" cy="746083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02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Проверку полноты возвращенных документов в базе </a:t>
          </a:r>
          <a:endParaRPr lang="ru-RU" sz="1500" b="1" kern="1200" dirty="0">
            <a:solidFill>
              <a:schemeClr val="tx1"/>
            </a:solidFill>
          </a:endParaRPr>
        </a:p>
      </dsp:txBody>
      <dsp:txXfrm rot="10800000">
        <a:off x="1603298" y="946649"/>
        <a:ext cx="4697781" cy="746083"/>
      </dsp:txXfrm>
    </dsp:sp>
    <dsp:sp modelId="{939513FC-22F5-40AE-B117-B92E89960D69}">
      <dsp:nvSpPr>
        <dsp:cNvPr id="0" name=""/>
        <dsp:cNvSpPr/>
      </dsp:nvSpPr>
      <dsp:spPr>
        <a:xfrm>
          <a:off x="640410" y="946649"/>
          <a:ext cx="746083" cy="74608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122E1-ED6C-42A8-BE71-1ABBF8C25DE0}">
      <dsp:nvSpPr>
        <dsp:cNvPr id="0" name=""/>
        <dsp:cNvSpPr/>
      </dsp:nvSpPr>
      <dsp:spPr>
        <a:xfrm rot="10800000">
          <a:off x="1416777" y="1892812"/>
          <a:ext cx="4884302" cy="746083"/>
        </a:xfrm>
        <a:prstGeom prst="homePlate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9002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</a:rPr>
            <a:t>Мгновенный поиск скана любого документа прямо из базы «1С:Предприятия 8»</a:t>
          </a:r>
          <a:endParaRPr lang="ru-RU" sz="1500" b="1" kern="1200" dirty="0">
            <a:solidFill>
              <a:schemeClr val="tx1"/>
            </a:solidFill>
          </a:endParaRPr>
        </a:p>
      </dsp:txBody>
      <dsp:txXfrm rot="10800000">
        <a:off x="1603298" y="1892812"/>
        <a:ext cx="4697781" cy="746083"/>
      </dsp:txXfrm>
    </dsp:sp>
    <dsp:sp modelId="{319858B4-1C86-4A1D-8DD1-C16566171BC7}">
      <dsp:nvSpPr>
        <dsp:cNvPr id="0" name=""/>
        <dsp:cNvSpPr/>
      </dsp:nvSpPr>
      <dsp:spPr>
        <a:xfrm>
          <a:off x="640410" y="1892812"/>
          <a:ext cx="746083" cy="74608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711A0-6265-428C-9D72-4E9738E5631E}">
      <dsp:nvSpPr>
        <dsp:cNvPr id="0" name=""/>
        <dsp:cNvSpPr/>
      </dsp:nvSpPr>
      <dsp:spPr>
        <a:xfrm>
          <a:off x="0" y="1016571"/>
          <a:ext cx="60486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32C86-84B4-49D9-9150-BD1B8268A879}">
      <dsp:nvSpPr>
        <dsp:cNvPr id="0" name=""/>
        <dsp:cNvSpPr/>
      </dsp:nvSpPr>
      <dsp:spPr>
        <a:xfrm>
          <a:off x="302433" y="691851"/>
          <a:ext cx="4234070" cy="649440"/>
        </a:xfrm>
        <a:prstGeom prst="rect">
          <a:avLst/>
        </a:prstGeom>
        <a:solidFill>
          <a:schemeClr val="bg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«1С»</a:t>
          </a:r>
          <a:endParaRPr lang="ru-RU" sz="22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2433" y="691851"/>
        <a:ext cx="4234070" cy="649440"/>
      </dsp:txXfrm>
    </dsp:sp>
    <dsp:sp modelId="{9E38CA89-ECEC-4065-9D8A-FD9A2C04D905}">
      <dsp:nvSpPr>
        <dsp:cNvPr id="0" name=""/>
        <dsp:cNvSpPr/>
      </dsp:nvSpPr>
      <dsp:spPr>
        <a:xfrm>
          <a:off x="0" y="2014491"/>
          <a:ext cx="60486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9124"/>
              <a:satOff val="13665"/>
              <a:lumOff val="21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6CBD9-C644-43DF-95D7-AD88B2679CA5}">
      <dsp:nvSpPr>
        <dsp:cNvPr id="0" name=""/>
        <dsp:cNvSpPr/>
      </dsp:nvSpPr>
      <dsp:spPr>
        <a:xfrm>
          <a:off x="302433" y="1689771"/>
          <a:ext cx="4234070" cy="649440"/>
        </a:xfrm>
        <a:prstGeom prst="rect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«Скан-Архив»</a:t>
          </a:r>
          <a:endParaRPr lang="ru-RU" sz="22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2433" y="1689771"/>
        <a:ext cx="4234070" cy="649440"/>
      </dsp:txXfrm>
    </dsp:sp>
    <dsp:sp modelId="{D8ACD107-F2AE-4AFE-8DBD-9B58C40D88E0}">
      <dsp:nvSpPr>
        <dsp:cNvPr id="0" name=""/>
        <dsp:cNvSpPr/>
      </dsp:nvSpPr>
      <dsp:spPr>
        <a:xfrm>
          <a:off x="0" y="3012411"/>
          <a:ext cx="60486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498247"/>
              <a:satOff val="27330"/>
              <a:lumOff val="42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692B1A-870C-40EE-BD5E-CA8787A473BF}">
      <dsp:nvSpPr>
        <dsp:cNvPr id="0" name=""/>
        <dsp:cNvSpPr/>
      </dsp:nvSpPr>
      <dsp:spPr>
        <a:xfrm>
          <a:off x="302433" y="2687691"/>
          <a:ext cx="4234070" cy="64944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Потоковый сканер</a:t>
          </a:r>
          <a:endParaRPr lang="ru-RU" sz="22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2433" y="2687691"/>
        <a:ext cx="4234070" cy="649440"/>
      </dsp:txXfrm>
    </dsp:sp>
    <dsp:sp modelId="{BA56AD18-8658-4E30-9DE9-6940038CFFFC}">
      <dsp:nvSpPr>
        <dsp:cNvPr id="0" name=""/>
        <dsp:cNvSpPr/>
      </dsp:nvSpPr>
      <dsp:spPr>
        <a:xfrm>
          <a:off x="0" y="4010332"/>
          <a:ext cx="604867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249124"/>
              <a:satOff val="13665"/>
              <a:lumOff val="21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16CA56-2B25-4460-ABE2-145C978C4315}">
      <dsp:nvSpPr>
        <dsp:cNvPr id="0" name=""/>
        <dsp:cNvSpPr/>
      </dsp:nvSpPr>
      <dsp:spPr>
        <a:xfrm>
          <a:off x="302433" y="3685612"/>
          <a:ext cx="4234070" cy="649440"/>
        </a:xfrm>
        <a:prstGeom prst="rect">
          <a:avLst/>
        </a:prstGeom>
        <a:solidFill>
          <a:schemeClr val="bg2">
            <a:lumMod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Предпроектное</a:t>
          </a:r>
          <a:r>
            <a:rPr lang="ru-RU" sz="2200" kern="1200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исследование</a:t>
          </a:r>
          <a:endParaRPr lang="ru-RU" sz="2200" kern="1200" dirty="0">
            <a:solidFill>
              <a:schemeClr val="tx1"/>
            </a:solidFill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302433" y="3685612"/>
        <a:ext cx="4234070" cy="649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56902-3107-49EF-B613-701AF85C36A7}">
      <dsp:nvSpPr>
        <dsp:cNvPr id="0" name=""/>
        <dsp:cNvSpPr/>
      </dsp:nvSpPr>
      <dsp:spPr>
        <a:xfrm>
          <a:off x="0" y="930"/>
          <a:ext cx="7452320" cy="896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«АГРО-МАСТЕР», г. Ростов-на-Дону –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оптовая торговля зерном.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760" y="44690"/>
        <a:ext cx="7364800" cy="808901"/>
      </dsp:txXfrm>
    </dsp:sp>
    <dsp:sp modelId="{9FC8DC8A-6B50-4674-A3AB-1B02A722B0BB}">
      <dsp:nvSpPr>
        <dsp:cNvPr id="0" name=""/>
        <dsp:cNvSpPr/>
      </dsp:nvSpPr>
      <dsp:spPr>
        <a:xfrm>
          <a:off x="0" y="910485"/>
          <a:ext cx="7452320" cy="896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«АМИЛКО», г. Миллерово </a:t>
          </a:r>
          <a:r>
            <a:rPr lang="ru-RU" sz="12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крупнейшая производственная площадка по глубокой переработке зерна кукурузы и выпуску различных видов крахмалов, сахаристых продуктов, высокобелковых кормов.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760" y="954245"/>
        <a:ext cx="7364800" cy="808901"/>
      </dsp:txXfrm>
    </dsp:sp>
    <dsp:sp modelId="{D8BB5FC0-5814-4982-BC8E-B475747F43F9}">
      <dsp:nvSpPr>
        <dsp:cNvPr id="0" name=""/>
        <dsp:cNvSpPr/>
      </dsp:nvSpPr>
      <dsp:spPr>
        <a:xfrm>
          <a:off x="0" y="1820041"/>
          <a:ext cx="7452320" cy="896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КОРПОРАЦИЯ «ГЛОРИЯ ДЖИНС», г. Ростов-на-Дону </a:t>
          </a:r>
          <a:r>
            <a:rPr lang="ru-RU" sz="12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торговля одеждой, обувью и аксессуарами собственного производства под марками Gloria Jeans и Gee Jay.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760" y="1863801"/>
        <a:ext cx="7364800" cy="808901"/>
      </dsp:txXfrm>
    </dsp:sp>
    <dsp:sp modelId="{341D1FED-261E-4F3E-90B7-A2B530E9B8CE}">
      <dsp:nvSpPr>
        <dsp:cNvPr id="0" name=""/>
        <dsp:cNvSpPr/>
      </dsp:nvSpPr>
      <dsp:spPr>
        <a:xfrm>
          <a:off x="0" y="2729596"/>
          <a:ext cx="7452320" cy="896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ООО «РОСТОВСКАЯ ТОПЛИВНАЯ КОМПАНИЯ», г. Ростов-на-Дону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оптовая торговля нефтепродуктами, бункеровка судов.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760" y="2773356"/>
        <a:ext cx="7364800" cy="808901"/>
      </dsp:txXfrm>
    </dsp:sp>
    <dsp:sp modelId="{EB8E3113-B296-4159-9A3A-608D19226B67}">
      <dsp:nvSpPr>
        <dsp:cNvPr id="0" name=""/>
        <dsp:cNvSpPr/>
      </dsp:nvSpPr>
      <dsp:spPr>
        <a:xfrm>
          <a:off x="0" y="3639152"/>
          <a:ext cx="7452320" cy="89642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«ЛИНКОМ», г. Москва </a:t>
          </a:r>
          <a:r>
            <a:rPr lang="ru-RU" sz="12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дистрибьюция слабоалкогольной продукции и напитков; услуги по логистике и складскому хранению продукции; развитие собственных торговых марок.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3760" y="3682912"/>
        <a:ext cx="7364800" cy="8089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1DA46-7586-4817-988B-3749949140D0}">
      <dsp:nvSpPr>
        <dsp:cNvPr id="0" name=""/>
        <dsp:cNvSpPr/>
      </dsp:nvSpPr>
      <dsp:spPr>
        <a:xfrm>
          <a:off x="0" y="2579"/>
          <a:ext cx="7632848" cy="833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«ПРИМА-ЦЕНТР-ЮГ», г. Ростов-на-Дону </a:t>
          </a:r>
          <a:r>
            <a:rPr lang="ru-RU" sz="12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i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поставки цветного металлопроката,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официальный дилер «УГМК-ОЦМ».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706" y="43285"/>
        <a:ext cx="7551436" cy="752461"/>
      </dsp:txXfrm>
    </dsp:sp>
    <dsp:sp modelId="{2370CFC9-1474-4C51-A446-CE71BEA73D81}">
      <dsp:nvSpPr>
        <dsp:cNvPr id="0" name=""/>
        <dsp:cNvSpPr/>
      </dsp:nvSpPr>
      <dsp:spPr>
        <a:xfrm>
          <a:off x="0" y="848771"/>
          <a:ext cx="7632848" cy="833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НПО «Турбулентность-Дон», г.Ростов-на-Дону -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создание  энергетических решений для нефтегазового комплекса и жилищно-коммунального хозяйства. 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706" y="889477"/>
        <a:ext cx="7551436" cy="752461"/>
      </dsp:txXfrm>
    </dsp:sp>
    <dsp:sp modelId="{F0AD536D-F9DF-4198-AC0E-F7DE6452138E}">
      <dsp:nvSpPr>
        <dsp:cNvPr id="0" name=""/>
        <dsp:cNvSpPr/>
      </dsp:nvSpPr>
      <dsp:spPr>
        <a:xfrm>
          <a:off x="0" y="1694963"/>
          <a:ext cx="7632848" cy="833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«СПК ТЕХНОЛОГИИ», г. Москва </a:t>
          </a:r>
          <a:r>
            <a:rPr lang="ru-RU" sz="12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строительство, общестроительные работы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706" y="1735669"/>
        <a:ext cx="7551436" cy="752461"/>
      </dsp:txXfrm>
    </dsp:sp>
    <dsp:sp modelId="{69C36F15-F633-4ABA-9241-985BCAB46E1E}">
      <dsp:nvSpPr>
        <dsp:cNvPr id="0" name=""/>
        <dsp:cNvSpPr/>
      </dsp:nvSpPr>
      <dsp:spPr>
        <a:xfrm>
          <a:off x="0" y="2541155"/>
          <a:ext cx="7632848" cy="833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«ТАЙМЕРС», г. Красноярск </a:t>
          </a:r>
          <a:r>
            <a:rPr lang="ru-RU" sz="12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дистрибьюция продуктов питания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706" y="2581861"/>
        <a:ext cx="7551436" cy="752461"/>
      </dsp:txXfrm>
    </dsp:sp>
    <dsp:sp modelId="{F9715391-CDFD-435A-908B-C9E047A832E9}">
      <dsp:nvSpPr>
        <dsp:cNvPr id="0" name=""/>
        <dsp:cNvSpPr/>
      </dsp:nvSpPr>
      <dsp:spPr>
        <a:xfrm>
          <a:off x="0" y="3387348"/>
          <a:ext cx="7632848" cy="833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АУДИТОРСКАЯ КОМПАНИЯ «УВЕРЕННОСТЬ», г. Москва </a:t>
          </a:r>
          <a:r>
            <a:rPr lang="ru-RU" sz="12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– </a:t>
          </a:r>
          <a:r>
            <a:rPr lang="ru-RU" sz="14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проведение аудиторских проверок, бухгалтерское сопровождение</a:t>
          </a:r>
          <a:endParaRPr lang="ru-RU" sz="14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706" y="3428054"/>
        <a:ext cx="7551436" cy="752461"/>
      </dsp:txXfrm>
    </dsp:sp>
    <dsp:sp modelId="{1D7BCBD3-0718-4775-8DBC-3AF2D365B563}">
      <dsp:nvSpPr>
        <dsp:cNvPr id="0" name=""/>
        <dsp:cNvSpPr/>
      </dsp:nvSpPr>
      <dsp:spPr>
        <a:xfrm>
          <a:off x="0" y="4236119"/>
          <a:ext cx="7632848" cy="8338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РОСТСЕЛЬМАШЭНЕРГО И…</a:t>
          </a:r>
          <a:endParaRPr lang="ru-RU" sz="1900" b="0" kern="1200" dirty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706" y="4276825"/>
        <a:ext cx="7551436" cy="752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89647-074B-49BF-852C-9BAE4AF147A2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E062-4079-4800-A0B8-F340D5EC35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04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2003D-78B0-44E1-8EE1-AB3FE33C7919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8C91C-D72A-4D99-937F-CCD48ABD3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4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Хотим рассказать про новый продукт, новая</a:t>
            </a:r>
            <a:r>
              <a:rPr lang="ru-RU" baseline="0" dirty="0" smtClean="0"/>
              <a:t> эра в автоматизации</a:t>
            </a:r>
          </a:p>
          <a:p>
            <a:r>
              <a:rPr lang="ru-RU" baseline="0" dirty="0" smtClean="0"/>
              <a:t>Сначала мы начали использовать таблицы, использовали гросс бухи</a:t>
            </a:r>
          </a:p>
          <a:p>
            <a:r>
              <a:rPr lang="ru-RU" baseline="0" dirty="0" smtClean="0"/>
              <a:t>Потом появилась система, благодаря своему удобству стала. Мы выкинули </a:t>
            </a:r>
            <a:r>
              <a:rPr lang="ru-RU" baseline="0" dirty="0" err="1" smtClean="0"/>
              <a:t>грссбухи</a:t>
            </a:r>
            <a:r>
              <a:rPr lang="ru-RU" baseline="0" dirty="0" smtClean="0"/>
              <a:t>, жить стало легче.</a:t>
            </a:r>
          </a:p>
          <a:p>
            <a:r>
              <a:rPr lang="ru-RU" baseline="0" dirty="0" smtClean="0"/>
              <a:t>Но мы по-прежнему остались с пережитком прошлого в виде бумаги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C27-84CC-406F-8E99-0AFD53AB16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3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2F564-F5AD-4EEA-9360-EC90113C1A6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72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AB777-DDE6-417C-A31B-3C7B2484C8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42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AB777-DDE6-417C-A31B-3C7B2484C8C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342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Мы разработали программу «Скан-Архив», которая позволяет вести электронный архив бухгалтерских документов в «1С». </a:t>
            </a:r>
            <a:r>
              <a:rPr lang="en-US" sz="1200" dirty="0" smtClean="0"/>
              <a:t>C </a:t>
            </a:r>
            <a:r>
              <a:rPr lang="ru-RU" sz="1200" dirty="0" smtClean="0"/>
              <a:t>версией ПРОФ вы сможете находить документы без </a:t>
            </a:r>
            <a:r>
              <a:rPr lang="ru-RU" sz="1200" dirty="0" err="1" smtClean="0"/>
              <a:t>штрихкода</a:t>
            </a:r>
            <a:r>
              <a:rPr lang="ru-RU" sz="1200" dirty="0" smtClean="0"/>
              <a:t>, по ключевым реквизитам (дата и номер документа, тип документа), считанным со скан-образа.</a:t>
            </a:r>
          </a:p>
          <a:p>
            <a:r>
              <a:rPr lang="ru-RU" sz="1200" dirty="0" smtClean="0"/>
              <a:t>Следующий шаг в развитии технологий распознавания – полное распознавание информации на скан-образе и её загрузка в базу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8C91C-D72A-4D99-937F-CCD48ABD3B85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93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бумаги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C27-84CC-406F-8E99-0AFD53AB16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75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бумаги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C27-84CC-406F-8E99-0AFD53AB16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91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 </a:t>
            </a:r>
            <a:r>
              <a:rPr lang="ru-RU" dirty="0" err="1" smtClean="0"/>
              <a:t>буемаги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C27-84CC-406F-8E99-0AFD53AB16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52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Куда</a:t>
            </a:r>
            <a:r>
              <a:rPr lang="ru-RU" baseline="0" dirty="0" smtClean="0"/>
              <a:t> дальше двигаться?</a:t>
            </a:r>
          </a:p>
          <a:p>
            <a:r>
              <a:rPr lang="ru-RU" baseline="0" dirty="0" smtClean="0"/>
              <a:t>Имеет ли смысл, если?</a:t>
            </a:r>
          </a:p>
          <a:p>
            <a:r>
              <a:rPr lang="ru-RU" baseline="0" dirty="0" smtClean="0"/>
              <a:t>Что можно сделать с бумагой?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C27-84CC-406F-8E99-0AFD53AB16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Мы посмотрели, что уже</a:t>
            </a:r>
            <a:r>
              <a:rPr lang="ru-RU" baseline="0" dirty="0" smtClean="0"/>
              <a:t> есть у нас для избавления от бумаги</a:t>
            </a:r>
          </a:p>
          <a:p>
            <a:r>
              <a:rPr lang="ru-RU" baseline="0" dirty="0" smtClean="0"/>
              <a:t>Мы можем сдавать отчетность в электронном виде</a:t>
            </a:r>
          </a:p>
          <a:p>
            <a:r>
              <a:rPr lang="ru-RU" baseline="0" dirty="0" smtClean="0"/>
              <a:t>Можем обмениваться</a:t>
            </a:r>
          </a:p>
          <a:p>
            <a:r>
              <a:rPr lang="ru-RU" baseline="0" dirty="0" smtClean="0"/>
              <a:t>Но все равно и </a:t>
            </a:r>
          </a:p>
          <a:p>
            <a:r>
              <a:rPr lang="ru-RU" baseline="0" dirty="0" smtClean="0"/>
              <a:t>МЫ РЕШИЛИ ИСПРАВИТЬ ЭТУ СИТУАЦИЮ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C27-84CC-406F-8E99-0AFD53AB16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33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Представляем вам наше решение – Скан Архив. </a:t>
            </a:r>
          </a:p>
          <a:p>
            <a:r>
              <a:rPr lang="ru-RU" dirty="0" smtClean="0"/>
              <a:t>Скан</a:t>
            </a:r>
            <a:r>
              <a:rPr lang="ru-RU" baseline="0" dirty="0" smtClean="0"/>
              <a:t> Архив открывает новую эпоху в автоматизации учета, объединяя эти два мира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7CC27-84CC-406F-8E99-0AFD53AB16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780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AB777-DDE6-417C-A31B-3C7B2484C8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385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AB777-DDE6-417C-A31B-3C7B2484C8C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5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40000" y="1556804"/>
            <a:ext cx="8064000" cy="4536476"/>
          </a:xfrm>
          <a:prstGeom prst="rect">
            <a:avLst/>
          </a:prstGeom>
        </p:spPr>
        <p:txBody>
          <a:bodyPr lIns="91430" tIns="45715" rIns="91430" bIns="45715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2313" y="2354958"/>
            <a:ext cx="7772400" cy="858019"/>
          </a:xfrm>
        </p:spPr>
        <p:txBody>
          <a:bodyPr anchor="t">
            <a:normAutofit/>
          </a:bodyPr>
          <a:lstStyle>
            <a:lvl1pPr algn="ctr" defTabSz="914305" rtl="0" eaLnBrk="1" latinLnBrk="0" hangingPunct="1">
              <a:spcBef>
                <a:spcPct val="0"/>
              </a:spcBef>
              <a:buNone/>
              <a:defRPr lang="ru-RU" sz="4800" b="1" kern="1200" dirty="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722313" y="3356993"/>
            <a:ext cx="7772400" cy="150018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5" name="Picture 2" descr="P:\Отделы\ОМиР\ШАТТЕРСТОКОВСКОЕ ЩАСТЬЕ\планы и планирование\фо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2611"/>
            <a:ext cx="9180512" cy="7147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7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42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73120" y="5126939"/>
            <a:ext cx="1239840" cy="1110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anchor="ctr"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F0"/>
              </a:buClr>
              <a:defRPr/>
            </a:lvl1pPr>
            <a:lvl2pPr>
              <a:buClr>
                <a:srgbClr val="00B0F0"/>
              </a:buClr>
              <a:defRPr/>
            </a:lvl2pPr>
            <a:lvl3pPr>
              <a:buClr>
                <a:srgbClr val="00B0F0"/>
              </a:buClr>
              <a:defRPr/>
            </a:lvl3pPr>
            <a:lvl4pPr>
              <a:buClr>
                <a:srgbClr val="00B0F0"/>
              </a:buClr>
              <a:defRPr/>
            </a:lvl4pPr>
            <a:lvl5pPr>
              <a:buClr>
                <a:srgbClr val="00B0F0"/>
              </a:buCl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18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468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6339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6481" y="6356827"/>
            <a:ext cx="2134080" cy="36435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fld id="{26E247D5-D8D1-4AF3-BA0E-CE9500F1685F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441" y="6356827"/>
            <a:ext cx="2134080" cy="36435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fld id="{D1AA707C-D51C-44C7-B261-5A66D312F8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4941168"/>
            <a:ext cx="1440160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60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53" indent="0">
              <a:buNone/>
              <a:defRPr sz="2800"/>
            </a:lvl2pPr>
            <a:lvl3pPr marL="914305" indent="0">
              <a:buNone/>
              <a:defRPr sz="2400"/>
            </a:lvl3pPr>
            <a:lvl4pPr marL="1371458" indent="0">
              <a:buNone/>
              <a:defRPr sz="2000"/>
            </a:lvl4pPr>
            <a:lvl5pPr marL="1828610" indent="0">
              <a:buNone/>
              <a:defRPr sz="2000"/>
            </a:lvl5pPr>
            <a:lvl6pPr marL="2285763" indent="0">
              <a:buNone/>
              <a:defRPr sz="2000"/>
            </a:lvl6pPr>
            <a:lvl7pPr marL="2742915" indent="0">
              <a:buNone/>
              <a:defRPr sz="2000"/>
            </a:lvl7pPr>
            <a:lvl8pPr marL="3200068" indent="0">
              <a:buNone/>
              <a:defRPr sz="2000"/>
            </a:lvl8pPr>
            <a:lvl9pPr marL="365722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6481" y="6356827"/>
            <a:ext cx="2134080" cy="36435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fld id="{26E247D5-D8D1-4AF3-BA0E-CE9500F1685F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800" y="6356827"/>
            <a:ext cx="2894400" cy="36435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441" y="6356827"/>
            <a:ext cx="2134080" cy="36435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/>
            </a:lvl1pPr>
          </a:lstStyle>
          <a:p>
            <a:fld id="{D1AA707C-D51C-44C7-B261-5A66D312F8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1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 l="-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036" y="2010255"/>
            <a:ext cx="4747590" cy="1673846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C00000"/>
                </a:solidFill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выступления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0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6480" y="275070"/>
            <a:ext cx="8231040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6480" y="1600008"/>
            <a:ext cx="8231040" cy="452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  <a:endParaRPr lang="en-US" altLang="ru-RU" smtClean="0"/>
          </a:p>
          <a:p>
            <a:pPr lvl="1"/>
            <a:r>
              <a:rPr lang="ru-RU" altLang="ru-RU" smtClean="0"/>
              <a:t>Второй уровень</a:t>
            </a:r>
            <a:endParaRPr lang="en-US" altLang="ru-RU" smtClean="0"/>
          </a:p>
          <a:p>
            <a:pPr lvl="2"/>
            <a:r>
              <a:rPr lang="ru-RU" altLang="ru-RU" smtClean="0"/>
              <a:t>Третий уровень</a:t>
            </a:r>
            <a:endParaRPr lang="en-US" altLang="ru-RU" smtClean="0"/>
          </a:p>
          <a:p>
            <a:pPr lvl="3"/>
            <a:r>
              <a:rPr lang="ru-RU" altLang="ru-RU" smtClean="0"/>
              <a:t>Четвертый уровень</a:t>
            </a:r>
            <a:endParaRPr lang="en-US" altLang="ru-RU" smtClean="0"/>
          </a:p>
          <a:p>
            <a:pPr lvl="3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61" r:id="rId7"/>
    <p:sldLayoutId id="2147483667" r:id="rId8"/>
  </p:sldLayoutIdLst>
  <p:timing>
    <p:tnLst>
      <p:par>
        <p:cTn id="1" dur="indefinite" restart="never" nodeType="tmRoot"/>
      </p:par>
    </p:tnLst>
  </p:timing>
  <p:txStyles>
    <p:titleStyle>
      <a:lvl1pPr algn="l" defTabSz="912973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B0F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defTabSz="91297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F0"/>
          </a:solidFill>
          <a:latin typeface="Segoe UI" pitchFamily="34" charset="0"/>
          <a:cs typeface="Segoe UI" pitchFamily="34" charset="0"/>
        </a:defRPr>
      </a:lvl2pPr>
      <a:lvl3pPr algn="l" defTabSz="91297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F0"/>
          </a:solidFill>
          <a:latin typeface="Segoe UI" pitchFamily="34" charset="0"/>
          <a:cs typeface="Segoe UI" pitchFamily="34" charset="0"/>
        </a:defRPr>
      </a:lvl3pPr>
      <a:lvl4pPr algn="l" defTabSz="91297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F0"/>
          </a:solidFill>
          <a:latin typeface="Segoe UI" pitchFamily="34" charset="0"/>
          <a:cs typeface="Segoe UI" pitchFamily="34" charset="0"/>
        </a:defRPr>
      </a:lvl4pPr>
      <a:lvl5pPr algn="l" defTabSz="91297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F0"/>
          </a:solidFill>
          <a:latin typeface="Segoe UI" pitchFamily="34" charset="0"/>
          <a:cs typeface="Segoe UI" pitchFamily="34" charset="0"/>
        </a:defRPr>
      </a:lvl5pPr>
      <a:lvl6pPr marL="414726" algn="l" defTabSz="91297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F0"/>
          </a:solidFill>
          <a:latin typeface="Segoe UI" pitchFamily="34" charset="0"/>
          <a:cs typeface="Segoe UI" pitchFamily="34" charset="0"/>
        </a:defRPr>
      </a:lvl6pPr>
      <a:lvl7pPr marL="829452" algn="l" defTabSz="91297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F0"/>
          </a:solidFill>
          <a:latin typeface="Segoe UI" pitchFamily="34" charset="0"/>
          <a:cs typeface="Segoe UI" pitchFamily="34" charset="0"/>
        </a:defRPr>
      </a:lvl7pPr>
      <a:lvl8pPr marL="1244178" algn="l" defTabSz="91297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F0"/>
          </a:solidFill>
          <a:latin typeface="Segoe UI" pitchFamily="34" charset="0"/>
          <a:cs typeface="Segoe UI" pitchFamily="34" charset="0"/>
        </a:defRPr>
      </a:lvl8pPr>
      <a:lvl9pPr marL="1658904" algn="l" defTabSz="912973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B0F0"/>
          </a:solidFill>
          <a:latin typeface="Segoe UI" pitchFamily="34" charset="0"/>
          <a:cs typeface="Segoe UI" pitchFamily="34" charset="0"/>
        </a:defRPr>
      </a:lvl9pPr>
    </p:titleStyle>
    <p:bodyStyle>
      <a:lvl1pPr marL="342725" indent="-342725" algn="l" defTabSz="912973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•"/>
        <a:defRPr sz="2000" kern="1200">
          <a:solidFill>
            <a:srgbClr val="262626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1611" indent="-285124" algn="l" defTabSz="912973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•"/>
        <a:defRPr sz="1400" kern="1200">
          <a:solidFill>
            <a:srgbClr val="262626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99538" indent="-285124" algn="l" defTabSz="912973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•"/>
        <a:defRPr sz="1400" kern="1200">
          <a:solidFill>
            <a:srgbClr val="262626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542263" indent="-171363" algn="l" defTabSz="912973" rtl="0" eaLnBrk="1" fontAlgn="base" hangingPunct="1">
        <a:spcBef>
          <a:spcPct val="20000"/>
        </a:spcBef>
        <a:spcAft>
          <a:spcPct val="0"/>
        </a:spcAft>
        <a:buClr>
          <a:srgbClr val="0070C0"/>
        </a:buClr>
        <a:buFont typeface="Arial" pitchFamily="34" charset="0"/>
        <a:buChar char="•"/>
        <a:defRPr sz="1200" kern="1200">
          <a:solidFill>
            <a:srgbClr val="262626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827387" algn="l" defTabSz="912973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rgbClr val="262626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gendalf.ru/scan-doc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scan-archive.ru" TargetMode="External"/><Relationship Id="rId2" Type="http://schemas.openxmlformats.org/officeDocument/2006/relationships/hyperlink" Target="mailto:okr@gendalf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933D7860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nKu\Desktop\правки еба\shutterstock_1581960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14" y="-273216"/>
            <a:ext cx="9167114" cy="73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nKu\Desktop\Программа спикеры-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268760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-18440" y="5157192"/>
            <a:ext cx="5670560" cy="1543959"/>
          </a:xfrm>
          <a:prstGeom prst="roundRect">
            <a:avLst/>
          </a:prstGeom>
          <a:solidFill>
            <a:srgbClr val="F2F2F2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9367" y="5230171"/>
            <a:ext cx="7024921" cy="1142039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Эффективность </a:t>
            </a:r>
            <a:r>
              <a:rPr lang="ru-RU" sz="2800" dirty="0" smtClean="0"/>
              <a:t>работы</a:t>
            </a:r>
            <a:br>
              <a:rPr lang="ru-RU" sz="2800" dirty="0" smtClean="0"/>
            </a:br>
            <a:r>
              <a:rPr lang="ru-RU" sz="2800" dirty="0"/>
              <a:t>Современные </a:t>
            </a:r>
            <a:r>
              <a:rPr lang="ru-RU" sz="2800" dirty="0" smtClean="0"/>
              <a:t>технологии</a:t>
            </a:r>
            <a:br>
              <a:rPr lang="ru-RU" sz="2800" dirty="0" smtClean="0"/>
            </a:br>
            <a:r>
              <a:rPr lang="ru-RU" sz="2800" dirty="0"/>
              <a:t>Конкурентное </a:t>
            </a:r>
            <a:r>
              <a:rPr lang="ru-RU" sz="2800" dirty="0" smtClean="0"/>
              <a:t>преимущество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66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Рисунок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06"/>
            <a:ext cx="12496801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0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" y="365127"/>
            <a:ext cx="11478961" cy="620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1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661178"/>
              </p:ext>
            </p:extLst>
          </p:nvPr>
        </p:nvGraphicFramePr>
        <p:xfrm>
          <a:off x="2123728" y="1988840"/>
          <a:ext cx="7682288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491095"/>
            <a:ext cx="7848872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/>
              <a:t>Преимущества «Скан-Архива»</a:t>
            </a:r>
          </a:p>
        </p:txBody>
      </p:sp>
      <p:pic>
        <p:nvPicPr>
          <p:cNvPr id="3075" name="Picture 3" descr="J:\октябрь\sup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51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324454"/>
              </p:ext>
            </p:extLst>
          </p:nvPr>
        </p:nvGraphicFramePr>
        <p:xfrm>
          <a:off x="801115" y="2005168"/>
          <a:ext cx="7682288" cy="3240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491095"/>
            <a:ext cx="7848872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dirty="0"/>
              <a:t>Экономия времени при формировании отчетов</a:t>
            </a:r>
          </a:p>
        </p:txBody>
      </p:sp>
    </p:spTree>
    <p:extLst>
      <p:ext uri="{BB962C8B-B14F-4D97-AF65-F5344CB8AC3E}">
        <p14:creationId xmlns:p14="http://schemas.microsoft.com/office/powerpoint/2010/main" val="11745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nKu\Desktop\правки еба\shutterstock_200238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04" y="518740"/>
            <a:ext cx="4527500" cy="30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856" y="1600008"/>
            <a:ext cx="8231040" cy="4526395"/>
          </a:xfrm>
        </p:spPr>
        <p:txBody>
          <a:bodyPr/>
          <a:lstStyle/>
          <a:p>
            <a:pPr lvl="1"/>
            <a:r>
              <a:rPr lang="ru-RU" sz="2300" dirty="0" smtClean="0"/>
              <a:t>Потеря документа</a:t>
            </a:r>
          </a:p>
          <a:p>
            <a:pPr marL="456487" lvl="1" indent="0">
              <a:buNone/>
            </a:pPr>
            <a:endParaRPr lang="ru-RU" sz="2300" dirty="0" smtClean="0"/>
          </a:p>
          <a:p>
            <a:pPr lvl="1"/>
            <a:r>
              <a:rPr lang="ru-RU" sz="2300" dirty="0"/>
              <a:t>Медленный поиск по </a:t>
            </a:r>
            <a:r>
              <a:rPr lang="ru-RU" sz="2300" dirty="0" smtClean="0"/>
              <a:t>архиву</a:t>
            </a:r>
          </a:p>
          <a:p>
            <a:pPr marL="456487" lvl="1" indent="0">
              <a:buNone/>
            </a:pPr>
            <a:r>
              <a:rPr lang="ru-RU" sz="2300" dirty="0"/>
              <a:t>	</a:t>
            </a:r>
            <a:endParaRPr lang="ru-RU" sz="2300" dirty="0" smtClean="0"/>
          </a:p>
          <a:p>
            <a:pPr lvl="1"/>
            <a:r>
              <a:rPr lang="ru-RU" sz="2300" dirty="0"/>
              <a:t>Высокие затраты на аренду </a:t>
            </a:r>
            <a:r>
              <a:rPr lang="ru-RU" sz="2300" dirty="0" smtClean="0"/>
              <a:t>помещений</a:t>
            </a:r>
          </a:p>
          <a:p>
            <a:pPr marL="456487" lvl="1" indent="0">
              <a:buNone/>
            </a:pPr>
            <a:endParaRPr lang="ru-RU" sz="2300" dirty="0" smtClean="0"/>
          </a:p>
          <a:p>
            <a:pPr lvl="1"/>
            <a:r>
              <a:rPr lang="ru-RU" sz="2300" dirty="0" smtClean="0"/>
              <a:t>Отсутствие </a:t>
            </a:r>
            <a:r>
              <a:rPr lang="ru-RU" sz="2300" dirty="0"/>
              <a:t>централизованного </a:t>
            </a:r>
            <a:r>
              <a:rPr lang="ru-RU" sz="2300" dirty="0" smtClean="0"/>
              <a:t>хранилища</a:t>
            </a:r>
          </a:p>
          <a:p>
            <a:pPr marL="456487" lvl="1" indent="0">
              <a:buNone/>
            </a:pPr>
            <a:r>
              <a:rPr lang="ru-RU" sz="2300" dirty="0"/>
              <a:t>	</a:t>
            </a:r>
          </a:p>
          <a:p>
            <a:pPr lvl="1"/>
            <a:r>
              <a:rPr lang="ru-RU" sz="2300" dirty="0"/>
              <a:t>Отсутствие возможности совместной работы с одним экземпляром </a:t>
            </a:r>
            <a:r>
              <a:rPr lang="ru-RU" sz="2300" dirty="0" smtClean="0"/>
              <a:t>документа</a:t>
            </a:r>
          </a:p>
          <a:p>
            <a:pPr marL="456487" lvl="1" indent="0">
              <a:buNone/>
            </a:pPr>
            <a:endParaRPr lang="ru-RU" sz="2400" dirty="0"/>
          </a:p>
          <a:p>
            <a:pPr lvl="1"/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17781" y="329141"/>
            <a:ext cx="8064896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/>
              <a:t>Почему электронный архив?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098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480" y="490330"/>
            <a:ext cx="8231040" cy="4439479"/>
          </a:xfrm>
        </p:spPr>
        <p:txBody>
          <a:bodyPr/>
          <a:lstStyle/>
          <a:p>
            <a:pPr lvl="1"/>
            <a:r>
              <a:rPr lang="ru-RU" sz="2300" dirty="0"/>
              <a:t>Нет поддержки версионности </a:t>
            </a:r>
            <a:r>
              <a:rPr lang="ru-RU" sz="2300" dirty="0" smtClean="0"/>
              <a:t>документов</a:t>
            </a:r>
          </a:p>
          <a:p>
            <a:pPr marL="456487" lvl="1" indent="0">
              <a:buNone/>
            </a:pPr>
            <a:endParaRPr lang="ru-RU" sz="2300" dirty="0"/>
          </a:p>
          <a:p>
            <a:pPr lvl="1"/>
            <a:r>
              <a:rPr lang="ru-RU" sz="2300" dirty="0"/>
              <a:t>Работать с архивом в реальном времени </a:t>
            </a:r>
            <a:r>
              <a:rPr lang="ru-RU" sz="2300" dirty="0" smtClean="0"/>
              <a:t>невозможно</a:t>
            </a:r>
          </a:p>
          <a:p>
            <a:pPr marL="456487" lvl="1" indent="0">
              <a:buNone/>
            </a:pPr>
            <a:endParaRPr lang="ru-RU" sz="2300" dirty="0"/>
          </a:p>
          <a:p>
            <a:pPr lvl="1"/>
            <a:r>
              <a:rPr lang="ru-RU" sz="2300" dirty="0"/>
              <a:t>Трудоемкий процесс подготовки налоговой и аудиторской </a:t>
            </a:r>
            <a:r>
              <a:rPr lang="ru-RU" sz="2300" dirty="0" smtClean="0"/>
              <a:t>отчетности</a:t>
            </a:r>
          </a:p>
          <a:p>
            <a:pPr marL="456487" lvl="1" indent="0">
              <a:buNone/>
            </a:pPr>
            <a:endParaRPr lang="ru-RU" sz="2300" dirty="0"/>
          </a:p>
          <a:p>
            <a:pPr lvl="1"/>
            <a:r>
              <a:rPr lang="ru-RU" sz="2300" dirty="0"/>
              <a:t>Низкий уровень структурированности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2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:\Отделы\ОМиР\Скан-Архив\Образы\shutterstock_79520695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66" y="1661249"/>
            <a:ext cx="5608749" cy="373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0" y="404664"/>
            <a:ext cx="8640960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/>
              <a:t>Как добиться того, чтобы все документы были в базе? Один из возможных путей</a:t>
            </a:r>
            <a:r>
              <a:rPr lang="en-US" sz="2400" dirty="0"/>
              <a:t> – </a:t>
            </a:r>
            <a:r>
              <a:rPr lang="ru-RU" sz="2400" dirty="0"/>
              <a:t>ЭДО, но</a:t>
            </a:r>
            <a:r>
              <a:rPr lang="en-US" sz="2400" dirty="0"/>
              <a:t>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44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Двойная стрелка вверх/вниз 162"/>
          <p:cNvSpPr/>
          <p:nvPr/>
        </p:nvSpPr>
        <p:spPr>
          <a:xfrm rot="18295350">
            <a:off x="5529364" y="4516421"/>
            <a:ext cx="577850" cy="1193162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Двойная стрелка вверх/вниз 163"/>
          <p:cNvSpPr/>
          <p:nvPr/>
        </p:nvSpPr>
        <p:spPr>
          <a:xfrm rot="16200000">
            <a:off x="2935185" y="3478883"/>
            <a:ext cx="577850" cy="790575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Двойная стрелка вверх/вниз 164"/>
          <p:cNvSpPr/>
          <p:nvPr/>
        </p:nvSpPr>
        <p:spPr>
          <a:xfrm rot="14056571">
            <a:off x="3009166" y="4581688"/>
            <a:ext cx="577850" cy="1193162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Двойная стрелка вверх/вниз 168"/>
          <p:cNvSpPr/>
          <p:nvPr/>
        </p:nvSpPr>
        <p:spPr>
          <a:xfrm rot="16200000">
            <a:off x="5527473" y="3474009"/>
            <a:ext cx="577850" cy="790575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0" name="Двойная стрелка вверх/вниз 169"/>
          <p:cNvSpPr/>
          <p:nvPr/>
        </p:nvSpPr>
        <p:spPr>
          <a:xfrm rot="14056571">
            <a:off x="5419001" y="1803230"/>
            <a:ext cx="577850" cy="1193162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1" name="Двойная стрелка вверх/вниз 170"/>
          <p:cNvSpPr/>
          <p:nvPr/>
        </p:nvSpPr>
        <p:spPr>
          <a:xfrm rot="18295350">
            <a:off x="3060820" y="1939797"/>
            <a:ext cx="577850" cy="1193162"/>
          </a:xfrm>
          <a:prstGeom prst="upDown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91" name="Прямая со стрелкой 190"/>
          <p:cNvCxnSpPr/>
          <p:nvPr/>
        </p:nvCxnSpPr>
        <p:spPr>
          <a:xfrm flipV="1">
            <a:off x="5067328" y="2498262"/>
            <a:ext cx="2491702" cy="6506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5315754" y="3780728"/>
            <a:ext cx="1746044" cy="9448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 стрелкой 192"/>
          <p:cNvCxnSpPr/>
          <p:nvPr/>
        </p:nvCxnSpPr>
        <p:spPr>
          <a:xfrm flipV="1">
            <a:off x="5067328" y="4192896"/>
            <a:ext cx="2497475" cy="2196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Прямая со стрелкой 193"/>
          <p:cNvCxnSpPr/>
          <p:nvPr/>
        </p:nvCxnSpPr>
        <p:spPr>
          <a:xfrm>
            <a:off x="5388438" y="3979715"/>
            <a:ext cx="2210090" cy="150957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 flipV="1">
            <a:off x="5315754" y="2771312"/>
            <a:ext cx="1760817" cy="10094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 flipV="1">
            <a:off x="5077355" y="1132526"/>
            <a:ext cx="2394018" cy="201776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 стрелкой 196"/>
          <p:cNvCxnSpPr/>
          <p:nvPr/>
        </p:nvCxnSpPr>
        <p:spPr>
          <a:xfrm flipV="1">
            <a:off x="4467576" y="1556792"/>
            <a:ext cx="3130952" cy="13304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197"/>
          <p:cNvCxnSpPr/>
          <p:nvPr/>
        </p:nvCxnSpPr>
        <p:spPr>
          <a:xfrm flipV="1">
            <a:off x="5315754" y="1970419"/>
            <a:ext cx="2300426" cy="18103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198"/>
          <p:cNvCxnSpPr/>
          <p:nvPr/>
        </p:nvCxnSpPr>
        <p:spPr>
          <a:xfrm>
            <a:off x="5067328" y="4412517"/>
            <a:ext cx="1426155" cy="3398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flipV="1">
            <a:off x="5315754" y="3048395"/>
            <a:ext cx="2327145" cy="7323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 стрелкой 200"/>
          <p:cNvCxnSpPr/>
          <p:nvPr/>
        </p:nvCxnSpPr>
        <p:spPr>
          <a:xfrm flipV="1">
            <a:off x="5315754" y="3704494"/>
            <a:ext cx="2304262" cy="76234"/>
          </a:xfrm>
          <a:prstGeom prst="straightConnector1">
            <a:avLst/>
          </a:prstGeom>
          <a:ln>
            <a:noFill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/>
          <p:nvPr/>
        </p:nvCxnSpPr>
        <p:spPr>
          <a:xfrm>
            <a:off x="5067328" y="3148939"/>
            <a:ext cx="2534944" cy="14268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/>
          <p:cNvCxnSpPr/>
          <p:nvPr/>
        </p:nvCxnSpPr>
        <p:spPr>
          <a:xfrm>
            <a:off x="4467576" y="4674213"/>
            <a:ext cx="3037106" cy="1491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 стрелкой 203"/>
          <p:cNvCxnSpPr/>
          <p:nvPr/>
        </p:nvCxnSpPr>
        <p:spPr>
          <a:xfrm>
            <a:off x="4467576" y="4674213"/>
            <a:ext cx="3053211" cy="3011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>
            <a:off x="4467576" y="4674213"/>
            <a:ext cx="2998934" cy="108694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 flipH="1" flipV="1">
            <a:off x="2378864" y="2487275"/>
            <a:ext cx="1343914" cy="8779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я со стрелкой 206"/>
          <p:cNvCxnSpPr/>
          <p:nvPr/>
        </p:nvCxnSpPr>
        <p:spPr>
          <a:xfrm flipH="1" flipV="1">
            <a:off x="2125534" y="3744584"/>
            <a:ext cx="1493864" cy="2451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 стрелкой 207"/>
          <p:cNvCxnSpPr/>
          <p:nvPr/>
        </p:nvCxnSpPr>
        <p:spPr>
          <a:xfrm flipH="1">
            <a:off x="1952252" y="4595376"/>
            <a:ext cx="1998866" cy="8751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Прямая со стрелкой 208"/>
          <p:cNvCxnSpPr/>
          <p:nvPr/>
        </p:nvCxnSpPr>
        <p:spPr>
          <a:xfrm flipH="1">
            <a:off x="1895858" y="4412517"/>
            <a:ext cx="1971966" cy="3461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Овал 143"/>
          <p:cNvSpPr/>
          <p:nvPr/>
        </p:nvSpPr>
        <p:spPr>
          <a:xfrm>
            <a:off x="1050493" y="1187282"/>
            <a:ext cx="1524205" cy="152420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/>
          <p:cNvSpPr/>
          <p:nvPr/>
        </p:nvSpPr>
        <p:spPr>
          <a:xfrm>
            <a:off x="591974" y="2569972"/>
            <a:ext cx="573429" cy="5734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454521" y="4674213"/>
            <a:ext cx="533074" cy="5330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1727262" y="4570936"/>
            <a:ext cx="343509" cy="3435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993649" y="4205801"/>
            <a:ext cx="343509" cy="3435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2150910" y="2576506"/>
            <a:ext cx="455909" cy="45590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TextBox 146"/>
          <p:cNvSpPr txBox="1"/>
          <p:nvPr/>
        </p:nvSpPr>
        <p:spPr>
          <a:xfrm>
            <a:off x="986088" y="1743237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Поставщик 1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718454" y="2787792"/>
            <a:ext cx="1524205" cy="152420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654049" y="3365229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Поставщик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553185" y="4866308"/>
            <a:ext cx="1524205" cy="152420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488780" y="5443745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Поставщик </a:t>
            </a:r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3619398" y="2982703"/>
            <a:ext cx="1732261" cy="17322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0" name="TextBox 209"/>
          <p:cNvSpPr txBox="1"/>
          <p:nvPr/>
        </p:nvSpPr>
        <p:spPr>
          <a:xfrm>
            <a:off x="3774943" y="3615613"/>
            <a:ext cx="1472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Компания</a:t>
            </a:r>
            <a:endParaRPr lang="ru-RU" sz="20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9" name="Овал 218"/>
          <p:cNvSpPr/>
          <p:nvPr/>
        </p:nvSpPr>
        <p:spPr>
          <a:xfrm>
            <a:off x="7504682" y="281962"/>
            <a:ext cx="1524205" cy="15242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0" name="TextBox 219"/>
          <p:cNvSpPr txBox="1"/>
          <p:nvPr/>
        </p:nvSpPr>
        <p:spPr>
          <a:xfrm>
            <a:off x="7482129" y="859398"/>
            <a:ext cx="16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клиент 1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1" name="Овал 220"/>
          <p:cNvSpPr/>
          <p:nvPr/>
        </p:nvSpPr>
        <p:spPr>
          <a:xfrm>
            <a:off x="7548142" y="3181396"/>
            <a:ext cx="1524205" cy="15242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2" name="TextBox 221"/>
          <p:cNvSpPr txBox="1"/>
          <p:nvPr/>
        </p:nvSpPr>
        <p:spPr>
          <a:xfrm>
            <a:off x="7525589" y="3758832"/>
            <a:ext cx="16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клиент 2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3" name="Овал 222"/>
          <p:cNvSpPr/>
          <p:nvPr/>
        </p:nvSpPr>
        <p:spPr>
          <a:xfrm>
            <a:off x="7504681" y="5139847"/>
            <a:ext cx="1524205" cy="152420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4" name="TextBox 223"/>
          <p:cNvSpPr txBox="1"/>
          <p:nvPr/>
        </p:nvSpPr>
        <p:spPr>
          <a:xfrm>
            <a:off x="7482128" y="5717283"/>
            <a:ext cx="160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VIP </a:t>
            </a:r>
            <a:r>
              <a:rPr lang="ru-RU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клиент 3</a:t>
            </a:r>
            <a:endParaRPr lang="ru-RU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8" name="Овал 227"/>
          <p:cNvSpPr/>
          <p:nvPr/>
        </p:nvSpPr>
        <p:spPr>
          <a:xfrm>
            <a:off x="7623906" y="1730002"/>
            <a:ext cx="455909" cy="4559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9" name="Овал 228"/>
          <p:cNvSpPr/>
          <p:nvPr/>
        </p:nvSpPr>
        <p:spPr>
          <a:xfrm>
            <a:off x="7564803" y="2092241"/>
            <a:ext cx="701980" cy="7019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Овал 229"/>
          <p:cNvSpPr/>
          <p:nvPr/>
        </p:nvSpPr>
        <p:spPr>
          <a:xfrm>
            <a:off x="7076571" y="2526794"/>
            <a:ext cx="455909" cy="45590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Овал 230"/>
          <p:cNvSpPr/>
          <p:nvPr/>
        </p:nvSpPr>
        <p:spPr>
          <a:xfrm>
            <a:off x="7683639" y="2754748"/>
            <a:ext cx="426648" cy="4266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Овал 231"/>
          <p:cNvSpPr/>
          <p:nvPr/>
        </p:nvSpPr>
        <p:spPr>
          <a:xfrm>
            <a:off x="7598528" y="4484069"/>
            <a:ext cx="426648" cy="4266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Овал 232"/>
          <p:cNvSpPr/>
          <p:nvPr/>
        </p:nvSpPr>
        <p:spPr>
          <a:xfrm>
            <a:off x="7039862" y="4611482"/>
            <a:ext cx="426648" cy="4266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Овал 233"/>
          <p:cNvSpPr/>
          <p:nvPr/>
        </p:nvSpPr>
        <p:spPr>
          <a:xfrm>
            <a:off x="7479525" y="4899678"/>
            <a:ext cx="332327" cy="3323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5" name="Овал 234"/>
          <p:cNvSpPr/>
          <p:nvPr/>
        </p:nvSpPr>
        <p:spPr>
          <a:xfrm>
            <a:off x="7620016" y="5275965"/>
            <a:ext cx="426648" cy="4266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Овал 235"/>
          <p:cNvSpPr/>
          <p:nvPr/>
        </p:nvSpPr>
        <p:spPr>
          <a:xfrm>
            <a:off x="6493483" y="4629755"/>
            <a:ext cx="310995" cy="31099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Заголовок 1"/>
          <p:cNvSpPr txBox="1">
            <a:spLocks/>
          </p:cNvSpPr>
          <p:nvPr/>
        </p:nvSpPr>
        <p:spPr bwMode="auto">
          <a:xfrm>
            <a:off x="0" y="248964"/>
            <a:ext cx="8777366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/>
              <a:t>Сложности с «одноразовыми» клиентами</a:t>
            </a:r>
          </a:p>
        </p:txBody>
      </p:sp>
    </p:spTree>
    <p:extLst>
      <p:ext uri="{BB962C8B-B14F-4D97-AF65-F5344CB8AC3E}">
        <p14:creationId xmlns:p14="http://schemas.microsoft.com/office/powerpoint/2010/main" val="297487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  <p:bldP spid="165" grpId="0" animBg="1"/>
      <p:bldP spid="169" grpId="0" animBg="1"/>
      <p:bldP spid="170" grpId="0" animBg="1"/>
      <p:bldP spid="17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5544616" cy="3456384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возможность учитывать документы, отправленные посредством ЭДО («1С – </a:t>
            </a:r>
            <a:r>
              <a:rPr lang="ru-RU" dirty="0" err="1"/>
              <a:t>Такском</a:t>
            </a:r>
            <a:r>
              <a:rPr lang="ru-RU" dirty="0"/>
              <a:t>», «1С-ЭДО»);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 исключать электронные документы из результатов отчета;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/>
              <a:t> кроме скан-образов выгрузить и файлы электронных документов.</a:t>
            </a:r>
          </a:p>
        </p:txBody>
      </p:sp>
      <p:pic>
        <p:nvPicPr>
          <p:cNvPr id="1027" name="Picture 3" descr="P:\Отделы\ОМиР\Для Алисы\иконки скан архив\i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44454"/>
            <a:ext cx="2448272" cy="22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51520" y="404664"/>
            <a:ext cx="525658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r>
              <a:rPr lang="ru-RU" sz="3600" dirty="0"/>
              <a:t>Использование «Скан-Архива» и ЭДО</a:t>
            </a:r>
          </a:p>
        </p:txBody>
      </p:sp>
    </p:spTree>
    <p:extLst>
      <p:ext uri="{BB962C8B-B14F-4D97-AF65-F5344CB8AC3E}">
        <p14:creationId xmlns:p14="http://schemas.microsoft.com/office/powerpoint/2010/main" val="6065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ЭТО РАБОТАЕТ?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6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Сегодня исполняется 30 лет персональному компьюте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868" y="2460420"/>
            <a:ext cx="2691740" cy="19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C:Управление производственным предприятием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982" y="2281871"/>
            <a:ext cx="2564174" cy="18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2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Ku\Desktop\2910\shutterstock_144888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 bwMode="auto">
          <a:xfrm>
            <a:off x="179511" y="332656"/>
            <a:ext cx="856895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marL="0" indent="0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153" indent="0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914305" indent="0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371458" indent="0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8610" indent="0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285763" indent="0" algn="l" defTabSz="914305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15" indent="0" algn="l" defTabSz="914305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068" indent="0" algn="l" defTabSz="914305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20" indent="0" algn="l" defTabSz="914305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00B0F0"/>
                </a:solidFill>
              </a:rPr>
              <a:t>Возможные альтернативы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877272"/>
            <a:ext cx="9144000" cy="6791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40545"/>
            <a:ext cx="9111276" cy="17526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Варианты, которые рассмотрела компания «ГЭНДАЛЬФ», когда создавала электронный архив у себя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6025289"/>
              </p:ext>
            </p:extLst>
          </p:nvPr>
        </p:nvGraphicFramePr>
        <p:xfrm>
          <a:off x="611560" y="1209327"/>
          <a:ext cx="799288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188640"/>
            <a:ext cx="6984776" cy="87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r>
              <a:rPr lang="ru-RU" sz="3600" dirty="0"/>
              <a:t>Системы документооборота</a:t>
            </a:r>
          </a:p>
        </p:txBody>
      </p:sp>
      <p:pic>
        <p:nvPicPr>
          <p:cNvPr id="5122" name="Picture 2" descr="J:\октябрь\raspisani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0950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445562"/>
              </p:ext>
            </p:extLst>
          </p:nvPr>
        </p:nvGraphicFramePr>
        <p:xfrm>
          <a:off x="2555776" y="2301786"/>
          <a:ext cx="7344816" cy="263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43000"/>
          </a:xfrm>
        </p:spPr>
        <p:txBody>
          <a:bodyPr>
            <a:noAutofit/>
          </a:bodyPr>
          <a:lstStyle/>
          <a:p>
            <a:r>
              <a:rPr lang="ru-RU" sz="3200" dirty="0"/>
              <a:t>Что вы приобретете благодаря </a:t>
            </a:r>
            <a:br>
              <a:rPr lang="ru-RU" sz="3200" dirty="0"/>
            </a:br>
            <a:r>
              <a:rPr lang="ru-RU" sz="3200" dirty="0"/>
              <a:t>«Скан-Архиву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099" name="Picture 3" descr="J:\январь\22.01\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834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Ku\Desktop\2910\shutterstock_119465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4" y="14266"/>
            <a:ext cx="9154684" cy="68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46" y="5157192"/>
            <a:ext cx="9140754" cy="1224136"/>
          </a:xfrm>
          <a:prstGeom prst="roundRect">
            <a:avLst/>
          </a:prstGeom>
          <a:solidFill>
            <a:srgbClr val="83D3FE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46" y="5157192"/>
            <a:ext cx="9140754" cy="1142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lvl="0" algn="ctr"/>
            <a:r>
              <a:rPr lang="ru-RU" sz="1800" b="0" dirty="0">
                <a:solidFill>
                  <a:schemeClr val="tx1"/>
                </a:solidFill>
              </a:rPr>
              <a:t>Наличие лицензии требуется только для внесения документов в </a:t>
            </a:r>
            <a:r>
              <a:rPr lang="ru-RU" sz="1800" b="0" dirty="0" smtClean="0">
                <a:solidFill>
                  <a:schemeClr val="tx1"/>
                </a:solidFill>
              </a:rPr>
              <a:t>«1С», </a:t>
            </a:r>
            <a:r>
              <a:rPr lang="ru-RU" sz="1800" b="0" dirty="0">
                <a:solidFill>
                  <a:schemeClr val="tx1"/>
                </a:solidFill>
              </a:rPr>
              <a:t>остальной функционал доступен всем пользователям </a:t>
            </a:r>
            <a:r>
              <a:rPr lang="ru-RU" sz="1800" b="0" dirty="0" smtClean="0">
                <a:solidFill>
                  <a:schemeClr val="tx1"/>
                </a:solidFill>
              </a:rPr>
              <a:t>«1С», </a:t>
            </a:r>
            <a:r>
              <a:rPr lang="ru-RU" sz="1800" b="0" dirty="0">
                <a:solidFill>
                  <a:schemeClr val="tx1"/>
                </a:solidFill>
              </a:rPr>
              <a:t>в соответствии с лицензированием рабочих мест самой программы </a:t>
            </a:r>
            <a:r>
              <a:rPr lang="ru-RU" sz="1800" b="0" dirty="0" smtClean="0">
                <a:solidFill>
                  <a:schemeClr val="tx1"/>
                </a:solidFill>
              </a:rPr>
              <a:t>«1С:Предприятие </a:t>
            </a:r>
            <a:r>
              <a:rPr lang="ru-RU" sz="1800" b="0" dirty="0">
                <a:solidFill>
                  <a:schemeClr val="tx1"/>
                </a:solidFill>
              </a:rPr>
              <a:t>8».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25760"/>
            <a:ext cx="3198032" cy="1143000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Система </a:t>
            </a:r>
            <a:r>
              <a:rPr lang="en-US" sz="2800" b="0" dirty="0" smtClean="0">
                <a:solidFill>
                  <a:schemeClr val="tx1"/>
                </a:solidFill>
              </a:rPr>
              <a:t/>
            </a:r>
            <a:br>
              <a:rPr lang="en-US" sz="2800" b="0" dirty="0" smtClean="0">
                <a:solidFill>
                  <a:schemeClr val="tx1"/>
                </a:solidFill>
              </a:rPr>
            </a:br>
            <a:r>
              <a:rPr lang="ru-RU" sz="2800" b="0" dirty="0" smtClean="0">
                <a:solidFill>
                  <a:schemeClr val="tx1"/>
                </a:solidFill>
              </a:rPr>
              <a:t>лицензирования</a:t>
            </a:r>
            <a:endParaRPr lang="ru-RU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Отличия </a:t>
            </a:r>
            <a:r>
              <a:rPr lang="ru-RU" sz="4000" dirty="0" smtClean="0"/>
              <a:t>версий «Скан-Архива»</a:t>
            </a:r>
            <a:endParaRPr lang="ru-RU" sz="4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6734562" cy="4380536"/>
          </a:xfrm>
        </p:spPr>
      </p:pic>
    </p:spTree>
    <p:extLst>
      <p:ext uri="{BB962C8B-B14F-4D97-AF65-F5344CB8AC3E}">
        <p14:creationId xmlns:p14="http://schemas.microsoft.com/office/powerpoint/2010/main" val="39312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3246" y="4118050"/>
            <a:ext cx="9140754" cy="2263278"/>
          </a:xfrm>
          <a:prstGeom prst="round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027" name="Picture 3" descr="C:\Users\AnKu\Desktop\преза Саша\Безымянный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41806" y="2113042"/>
            <a:ext cx="357067" cy="2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nKu\Desktop\преза Саша\Безымянный-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109">
            <a:off x="7603040" y="5451929"/>
            <a:ext cx="1431247" cy="143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nKu\Desktop\преза Саша\Безымянный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759533" y="2038531"/>
            <a:ext cx="356687" cy="3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AnKu\Desktop\преза Саша\Безымянный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7" y="1721608"/>
            <a:ext cx="990535" cy="99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AnKu\Desktop\преза Саша\Безымянный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86" y="1721608"/>
            <a:ext cx="990535" cy="99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1389" y="1962183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48 </a:t>
            </a:r>
            <a:r>
              <a:rPr lang="ru-RU" sz="2800" b="1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000</a:t>
            </a:r>
            <a:r>
              <a:rPr lang="en-US" sz="2800" b="1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ru-RU" sz="2800" b="1" dirty="0">
              <a:solidFill>
                <a:srgbClr val="92D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4" descr="C:\Users\AnKu\Desktop\преза Саша\Безымянный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132" y="3080782"/>
            <a:ext cx="663256" cy="6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nKu\Desktop\преза Саша\Безымянный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67" y="3080782"/>
            <a:ext cx="663256" cy="6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AnKu\Desktop\преза Саша\Безымянный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220" y="3099963"/>
            <a:ext cx="663256" cy="6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AnKu\Desktop\преза Саша\Безымянный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907176" y="3234066"/>
            <a:ext cx="356687" cy="3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nKu\Desktop\преза Саша\Безымянный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677413" y="3301657"/>
            <a:ext cx="357067" cy="2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154391" y="3113248"/>
            <a:ext cx="1747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144</a:t>
            </a:r>
            <a:r>
              <a:rPr lang="ru-RU" sz="2800" b="1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000</a:t>
            </a:r>
            <a:r>
              <a:rPr lang="en-US" sz="2800" b="1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ru-RU" sz="2800" b="1" dirty="0">
              <a:solidFill>
                <a:srgbClr val="92D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5" descr="C:\Users\AnKu\Desktop\преза Саша\Безымянный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480" y="4908375"/>
            <a:ext cx="663256" cy="6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nKu\Desktop\преза Саша\Безымянный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92" y="4908375"/>
            <a:ext cx="663256" cy="6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nKu\Desktop\преза Саша\Безымянный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22" y="5205412"/>
            <a:ext cx="663256" cy="6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AnKu\Desktop\преза Саша\Безымянный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7" y="5205412"/>
            <a:ext cx="663256" cy="6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nKu\Desktop\преза Саша\Безымянный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710" y="5224593"/>
            <a:ext cx="663256" cy="66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AnKu\Desktop\преза Саша\Безымянный-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098878" y="5053158"/>
            <a:ext cx="356687" cy="3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AnKu\Desktop\преза Саша\Безымянный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72200" y="5123191"/>
            <a:ext cx="357067" cy="22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804248" y="4962983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88</a:t>
            </a:r>
            <a:r>
              <a:rPr lang="ru-RU" sz="2800" b="1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000</a:t>
            </a:r>
            <a:r>
              <a:rPr lang="en-US" sz="2800" b="1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</a:t>
            </a:r>
            <a:endParaRPr lang="ru-RU" sz="2800" b="1" dirty="0">
              <a:solidFill>
                <a:srgbClr val="92D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32" name="Picture 8" descr="C:\Users\AnKu\Desktop\преза Саша\Безымянный-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90" y="4476002"/>
            <a:ext cx="639689" cy="6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nKu\Desktop\преза Саша\Безымянный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42" y="2936323"/>
            <a:ext cx="990535" cy="99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nKu\Desktop\преза Саша\Безымянный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706" y="4729325"/>
            <a:ext cx="990535" cy="99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nKu\Desktop\преза Саша\Безымянный-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182" y="4704092"/>
            <a:ext cx="319844" cy="319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395537" y="491094"/>
            <a:ext cx="8903584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/>
              <a:t>Пример: организации необходимо три рабочих места под «Скан-Архив»</a:t>
            </a:r>
          </a:p>
        </p:txBody>
      </p:sp>
    </p:spTree>
    <p:extLst>
      <p:ext uri="{BB962C8B-B14F-4D97-AF65-F5344CB8AC3E}">
        <p14:creationId xmlns:p14="http://schemas.microsoft.com/office/powerpoint/2010/main" val="35343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000931"/>
            <a:ext cx="8496944" cy="211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Подключение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настройка «Скан-Архива» и оборудования.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Подготовка документов (самостоятельно или подготовит наш специалист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).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Сканирование документов в электронный архив.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Распознавание и привязка </a:t>
            </a:r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скан-образа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 документу в базе.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Электронный архив можно использовать в работе.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95537" y="736023"/>
            <a:ext cx="5976664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/>
              <a:t>Порядок оказания услуги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54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395537" y="278823"/>
            <a:ext cx="5976664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/>
              <a:t>Порядок оказания услуги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299" y="4185570"/>
            <a:ext cx="8496944" cy="7974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5DA6"/>
              </a:solidFill>
            </a:endParaRPr>
          </a:p>
        </p:txBody>
      </p:sp>
      <p:pic>
        <p:nvPicPr>
          <p:cNvPr id="5" name="Picture 2" descr="C:\Users\AnKu\Desktop\2910\штрихкод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677" y="1642184"/>
            <a:ext cx="2291406" cy="22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nKu\Desktop\2910\доку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23" y="1644551"/>
            <a:ext cx="2291406" cy="22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nKu\Desktop\2910\сканер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22" y="1642184"/>
            <a:ext cx="2291406" cy="229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1346" y="4223989"/>
            <a:ext cx="160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Сканирование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документов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9658" y="4317483"/>
            <a:ext cx="1618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Распознавание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</a:t>
            </a:r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кан-образа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7890" y="4287286"/>
            <a:ext cx="3262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Электронный архив можно использовать в работе</a:t>
            </a:r>
            <a:endParaRPr lang="ru-RU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2859578" y="4383294"/>
            <a:ext cx="403380" cy="29403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65524" y="4383294"/>
            <a:ext cx="403380" cy="294033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4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Q:\ОМиР\Клипарты\Shutterstock\руки на клаве\shutterstock_123924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58" y="-122464"/>
            <a:ext cx="9285515" cy="696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-70759" y="372320"/>
            <a:ext cx="9285515" cy="968448"/>
          </a:xfrm>
          <a:prstGeom prst="roundRect">
            <a:avLst/>
          </a:prstGeom>
          <a:solidFill>
            <a:srgbClr val="F2F2F2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5536" y="404664"/>
            <a:ext cx="860444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ctr"/>
            <a:r>
              <a:rPr lang="ru-RU" sz="2800" dirty="0"/>
              <a:t>Введение </a:t>
            </a:r>
            <a:r>
              <a:rPr lang="ru-RU" sz="2800" dirty="0" smtClean="0"/>
              <a:t>«</a:t>
            </a:r>
            <a:r>
              <a:rPr lang="ru-RU" sz="2800" dirty="0"/>
              <a:t>Скан-Архива» в работу компании</a:t>
            </a:r>
          </a:p>
        </p:txBody>
      </p:sp>
    </p:spTree>
    <p:extLst>
      <p:ext uri="{BB962C8B-B14F-4D97-AF65-F5344CB8AC3E}">
        <p14:creationId xmlns:p14="http://schemas.microsoft.com/office/powerpoint/2010/main" val="12752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nKu\Desktop\2910\shutterstock_119465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84" y="14266"/>
            <a:ext cx="9154684" cy="684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0684" y="4869160"/>
            <a:ext cx="9154684" cy="1008112"/>
          </a:xfrm>
          <a:prstGeom prst="rect">
            <a:avLst/>
          </a:prstGeom>
          <a:solidFill>
            <a:schemeClr val="bg1">
              <a:lumMod val="95000"/>
              <a:alpha val="7686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320" y="4725144"/>
            <a:ext cx="9001000" cy="1142039"/>
          </a:xfrm>
        </p:spPr>
        <p:txBody>
          <a:bodyPr>
            <a:noAutofit/>
          </a:bodyPr>
          <a:lstStyle/>
          <a:p>
            <a:r>
              <a:rPr lang="ru-RU" sz="2800" dirty="0"/>
              <a:t>Не требуется установка дополнительного программного обеспечения</a:t>
            </a:r>
            <a:endParaRPr lang="ru-R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6039177"/>
            <a:ext cx="8081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Архив 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ведется непосредственно в «1С:Предприятии 8» </a:t>
            </a:r>
            <a:endParaRPr lang="en-US" sz="24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любые конфигурации «1С»). </a:t>
            </a:r>
          </a:p>
        </p:txBody>
      </p:sp>
    </p:spTree>
    <p:extLst>
      <p:ext uri="{BB962C8B-B14F-4D97-AF65-F5344CB8AC3E}">
        <p14:creationId xmlns:p14="http://schemas.microsoft.com/office/powerpoint/2010/main" val="1818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Общество СТОЛИЦА на Онего - общественно-политическая интернет-газета Карел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3784"/>
            <a:ext cx="9144001" cy="514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08247"/>
              </p:ext>
            </p:extLst>
          </p:nvPr>
        </p:nvGraphicFramePr>
        <p:xfrm>
          <a:off x="1619672" y="1124744"/>
          <a:ext cx="60486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51520" y="404664"/>
            <a:ext cx="5976664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/>
              <a:t>Что нужно для работы?</a:t>
            </a:r>
          </a:p>
        </p:txBody>
      </p:sp>
    </p:spTree>
    <p:extLst>
      <p:ext uri="{BB962C8B-B14F-4D97-AF65-F5344CB8AC3E}">
        <p14:creationId xmlns:p14="http://schemas.microsoft.com/office/powerpoint/2010/main" val="351061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:\Отделы\ОМиР\Скан-Архив\Образы\shutterstock_5905015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84786"/>
            <a:ext cx="2452458" cy="50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5400600" cy="338437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Оставить как есть, начать вести электронный с момента внедрения программы.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Оцифровать при помощи версии «Скан-Архив» ПРОФ с распознаванием по основным реквизитам.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Передать на оцифровку нам.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491095"/>
            <a:ext cx="5976664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/>
              <a:t>Что делать с существующим бумажным  архивом?</a:t>
            </a:r>
          </a:p>
        </p:txBody>
      </p:sp>
    </p:spTree>
    <p:extLst>
      <p:ext uri="{BB962C8B-B14F-4D97-AF65-F5344CB8AC3E}">
        <p14:creationId xmlns:p14="http://schemas.microsoft.com/office/powerpoint/2010/main" val="27274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партнеры: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362518"/>
              </p:ext>
            </p:extLst>
          </p:nvPr>
        </p:nvGraphicFramePr>
        <p:xfrm>
          <a:off x="395536" y="1302700"/>
          <a:ext cx="74523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08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партнеры: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258548"/>
              </p:ext>
            </p:extLst>
          </p:nvPr>
        </p:nvGraphicFramePr>
        <p:xfrm>
          <a:off x="179512" y="1124744"/>
          <a:ext cx="7632848" cy="5069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4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835696" y="1866965"/>
            <a:ext cx="610267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342725" indent="-342725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itchFamily="34" charset="0"/>
              <a:buChar char="•"/>
              <a:defRPr sz="2000" kern="1200">
                <a:solidFill>
                  <a:srgbClr val="26262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741611" indent="-285124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itchFamily="34" charset="0"/>
              <a:buChar char="•"/>
              <a:defRPr sz="1400" kern="1200">
                <a:solidFill>
                  <a:srgbClr val="26262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199538" indent="-285124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itchFamily="34" charset="0"/>
              <a:buChar char="•"/>
              <a:defRPr sz="1400" kern="1200">
                <a:solidFill>
                  <a:srgbClr val="26262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542263" indent="-171363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itchFamily="34" charset="0"/>
              <a:buChar char="•"/>
              <a:defRPr sz="1200" kern="1200">
                <a:solidFill>
                  <a:srgbClr val="26262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827387" algn="l" defTabSz="912973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Font typeface="Arial" pitchFamily="34" charset="0"/>
              <a:defRPr sz="1200" kern="1200">
                <a:solidFill>
                  <a:srgbClr val="262626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  <a:lvl6pPr marL="2514340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2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45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97" indent="-228577" algn="l" defTabSz="91430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+mn-lt"/>
              </a:rPr>
              <a:t>Ведите архив сразу в «1С:Предприятии 8» с помощью программы «Скан-Архив»</a:t>
            </a:r>
            <a:endParaRPr lang="ru-RU" dirty="0"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51520" y="750260"/>
            <a:ext cx="8640960" cy="77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  <a:noAutofit/>
          </a:bodyPr>
          <a:lstStyle>
            <a:lvl1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B0F0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2pPr>
            <a:lvl3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3pPr>
            <a:lvl4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4pPr>
            <a:lvl5pPr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5pPr>
            <a:lvl6pPr marL="414726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6pPr>
            <a:lvl7pPr marL="829452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7pPr>
            <a:lvl8pPr marL="1244178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8pPr>
            <a:lvl9pPr marL="1658904" algn="l" defTabSz="912973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B0F0"/>
                </a:solidFill>
                <a:latin typeface="Segoe UI" pitchFamily="34" charset="0"/>
                <a:cs typeface="Segoe UI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/>
              <a:t>Хотите быть уверены </a:t>
            </a:r>
            <a:br>
              <a:rPr lang="ru-RU" sz="3600" dirty="0"/>
            </a:br>
            <a:r>
              <a:rPr lang="ru-RU" sz="3600" dirty="0"/>
              <a:t>в своих финансовых документах?</a:t>
            </a:r>
          </a:p>
        </p:txBody>
      </p:sp>
      <p:pic>
        <p:nvPicPr>
          <p:cNvPr id="9" name="Picture 2" descr="J:\октябрь\презенташки\рук-ль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46753"/>
            <a:ext cx="2999328" cy="299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ryal\Desktop\Скан-Архив\b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5880"/>
            <a:ext cx="2421284" cy="236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53" y="4594734"/>
            <a:ext cx="4956933" cy="10498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B0F0"/>
                </a:solidFill>
              </a:rPr>
              <a:t>Как автоматизировать ввод «</a:t>
            </a:r>
            <a:r>
              <a:rPr lang="ru-RU" sz="3600" dirty="0" err="1">
                <a:solidFill>
                  <a:srgbClr val="00B0F0"/>
                </a:solidFill>
              </a:rPr>
              <a:t>первички</a:t>
            </a:r>
            <a:r>
              <a:rPr lang="ru-RU" sz="3600" dirty="0">
                <a:solidFill>
                  <a:srgbClr val="00B0F0"/>
                </a:solidFill>
              </a:rPr>
              <a:t>» в 1С</a:t>
            </a:r>
          </a:p>
        </p:txBody>
      </p:sp>
      <p:pic>
        <p:nvPicPr>
          <p:cNvPr id="3079" name="Picture 7" descr="C:\Users\AnKu\Desktop\9.11\10 - коп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20" y="1024846"/>
            <a:ext cx="5696630" cy="35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7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781" y="355139"/>
            <a:ext cx="6922228" cy="1325563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Наши решения для работы с бумажными документами</a:t>
            </a:r>
            <a:endParaRPr lang="ru-RU" sz="32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890" y="4497461"/>
            <a:ext cx="7217229" cy="6531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 Следующий </a:t>
            </a:r>
            <a:r>
              <a:rPr lang="ru-RU" sz="2000" dirty="0"/>
              <a:t>шаг в развитии технологий распознавания </a:t>
            </a:r>
            <a:endParaRPr lang="ru-RU" sz="2000" dirty="0" smtClean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61355" y="1904902"/>
            <a:ext cx="7886700" cy="515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dirty="0"/>
              <a:t>Мы решили проблему бумажного архива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002897" y="4946497"/>
            <a:ext cx="7136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>
                <a:solidFill>
                  <a:srgbClr val="FFC000"/>
                </a:solidFill>
              </a:rPr>
              <a:t>?</a:t>
            </a:r>
          </a:p>
        </p:txBody>
      </p:sp>
      <p:pic>
        <p:nvPicPr>
          <p:cNvPr id="10" name="Picture 2" descr="&amp;Scy;&amp;kcy;&amp;acy;&amp;ncy;-&amp;Acy;&amp;rcy;&amp;khcy;&amp;icy;&amp;v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213" y="3220952"/>
            <a:ext cx="1162547" cy="45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22223" y="3220952"/>
            <a:ext cx="408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rgbClr val="0CB7EB"/>
                </a:solidFill>
              </a:rPr>
              <a:t>scan-archive.ru </a:t>
            </a:r>
            <a:endParaRPr lang="ru-RU" sz="2400" u="sng" dirty="0">
              <a:solidFill>
                <a:srgbClr val="0CB7EB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21672" y="2693128"/>
            <a:ext cx="1473130" cy="1473130"/>
          </a:xfrm>
          <a:prstGeom prst="ellipse">
            <a:avLst/>
          </a:prstGeom>
          <a:noFill/>
          <a:ln w="57150">
            <a:solidFill>
              <a:srgbClr val="0C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1533" y="343353"/>
            <a:ext cx="7047371" cy="1325563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Рабочие проблемы, которые повторяются изо дня в день</a:t>
            </a:r>
            <a:endParaRPr lang="ru-RU" sz="3200" b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3914" y="1954783"/>
            <a:ext cx="7377907" cy="39044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Многостраничные документы требуют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кропотливого ручного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труда, который занимает много часов.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Сотрудники занимаются вводом данных вместо решения </a:t>
            </a:r>
          </a:p>
          <a:p>
            <a:pPr marL="0" indent="0">
              <a:lnSpc>
                <a:spcPct val="150000"/>
              </a:lnSpc>
              <a:buClr>
                <a:srgbClr val="92D050"/>
              </a:buClr>
              <a:buNone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задач, которые развивают бизнес.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ввода данных приходится нанимать новых сотрудников, тратить время на их обучение.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v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Большой процент ошибок из-за ручного ввода. А любая ошибка в введенной накладной – это потеря денег вашего бизнеса.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27" y="2732434"/>
            <a:ext cx="1831882" cy="18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640" y="669925"/>
            <a:ext cx="7161671" cy="1325563"/>
          </a:xfrm>
        </p:spPr>
        <p:txBody>
          <a:bodyPr>
            <a:normAutofit/>
          </a:bodyPr>
          <a:lstStyle/>
          <a:p>
            <a:r>
              <a:rPr lang="ru-RU" sz="3200" b="0" dirty="0" smtClean="0"/>
              <a:t>Есть решение: автоматический ввод документов прямо в «1С»</a:t>
            </a:r>
            <a:endParaRPr lang="ru-RU" sz="32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562" y="2208046"/>
            <a:ext cx="7886700" cy="21493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Мы создали программу, которая облегчает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ежедневную работу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тысячам бухгалтеров, закупщиков, работников склада и др.,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 их компаниям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экономит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средства. </a:t>
            </a:r>
          </a:p>
        </p:txBody>
      </p:sp>
      <p:pic>
        <p:nvPicPr>
          <p:cNvPr id="5" name="Picture 2" descr="D:\июнь\17\logo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34" y="4009065"/>
            <a:ext cx="2038278" cy="203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67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605267" y="1653991"/>
            <a:ext cx="6078072" cy="3418915"/>
          </a:xfrm>
          <a:custGeom>
            <a:avLst/>
            <a:gdLst>
              <a:gd name="connsiteX0" fmla="*/ 0 w 6078071"/>
              <a:gd name="connsiteY0" fmla="*/ 3039036 h 6078071"/>
              <a:gd name="connsiteX1" fmla="*/ 3039036 w 6078071"/>
              <a:gd name="connsiteY1" fmla="*/ 0 h 6078071"/>
              <a:gd name="connsiteX2" fmla="*/ 6078072 w 6078071"/>
              <a:gd name="connsiteY2" fmla="*/ 3039036 h 6078071"/>
              <a:gd name="connsiteX3" fmla="*/ 3039036 w 6078071"/>
              <a:gd name="connsiteY3" fmla="*/ 6078072 h 6078071"/>
              <a:gd name="connsiteX4" fmla="*/ 0 w 6078071"/>
              <a:gd name="connsiteY4" fmla="*/ 3039036 h 6078071"/>
              <a:gd name="connsiteX0" fmla="*/ 0 w 6078072"/>
              <a:gd name="connsiteY0" fmla="*/ 3039036 h 3418915"/>
              <a:gd name="connsiteX1" fmla="*/ 3039036 w 6078072"/>
              <a:gd name="connsiteY1" fmla="*/ 0 h 3418915"/>
              <a:gd name="connsiteX2" fmla="*/ 6078072 w 6078072"/>
              <a:gd name="connsiteY2" fmla="*/ 3039036 h 3418915"/>
              <a:gd name="connsiteX3" fmla="*/ 0 w 6078072"/>
              <a:gd name="connsiteY3" fmla="*/ 3039036 h 341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8072" h="3418915">
                <a:moveTo>
                  <a:pt x="0" y="3039036"/>
                </a:moveTo>
                <a:cubicBezTo>
                  <a:pt x="0" y="1360623"/>
                  <a:pt x="1360623" y="0"/>
                  <a:pt x="3039036" y="0"/>
                </a:cubicBezTo>
                <a:cubicBezTo>
                  <a:pt x="4717449" y="0"/>
                  <a:pt x="6078072" y="1360623"/>
                  <a:pt x="6078072" y="3039036"/>
                </a:cubicBezTo>
                <a:cubicBezTo>
                  <a:pt x="5571566" y="3545542"/>
                  <a:pt x="506506" y="3545542"/>
                  <a:pt x="0" y="3039036"/>
                </a:cubicBezTo>
                <a:close/>
              </a:path>
            </a:pathLst>
          </a:custGeom>
          <a:noFill/>
          <a:ln w="38100">
            <a:solidFill>
              <a:srgbClr val="0CB7E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238" y="239695"/>
            <a:ext cx="6748895" cy="864554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</a:rPr>
              <a:t>Как это работает:</a:t>
            </a:r>
            <a:endParaRPr lang="ru-RU" sz="2800" b="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04" y="1115524"/>
            <a:ext cx="1794389" cy="1794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61" y="2898638"/>
            <a:ext cx="1794389" cy="1794389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4" y="2898638"/>
            <a:ext cx="1794389" cy="17943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064" y="1104249"/>
            <a:ext cx="1794389" cy="179438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73463" y="4702471"/>
            <a:ext cx="6234368" cy="645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9243" y="4781923"/>
            <a:ext cx="3140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Получаете документы от поставщиков</a:t>
            </a:r>
            <a:r>
              <a:rPr lang="en-U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ТОРГ-12</a:t>
            </a:r>
            <a:r>
              <a:rPr lang="ru-RU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ru-RU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счета-фактуры, УПД)</a:t>
            </a:r>
            <a:endParaRPr lang="ru-RU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7955" y="1689552"/>
            <a:ext cx="1753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Сканируете документы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19278" y="912103"/>
            <a:ext cx="2459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Программа распознает данные из скан-образов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2580" y="4692591"/>
            <a:ext cx="2818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полученным данным создается документ в «1С»</a:t>
            </a:r>
            <a:endParaRPr lang="ru-RU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212" y="5890024"/>
            <a:ext cx="780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Остается только провести документ!</a:t>
            </a:r>
          </a:p>
        </p:txBody>
      </p:sp>
    </p:spTree>
    <p:extLst>
      <p:ext uri="{BB962C8B-B14F-4D97-AF65-F5344CB8AC3E}">
        <p14:creationId xmlns:p14="http://schemas.microsoft.com/office/powerpoint/2010/main" val="31336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lip-arts.ru - Бесплатный Клипарт и Фотографии. . Раздел: Документ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8"/>
          <a:stretch/>
        </p:blipFill>
        <p:spPr bwMode="auto">
          <a:xfrm>
            <a:off x="0" y="857251"/>
            <a:ext cx="9144000" cy="515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457699" y="2040370"/>
            <a:ext cx="44168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Давайте рассмотрим подробнее, как это работает:</a:t>
            </a:r>
            <a:endParaRPr lang="ru-RU" sz="4000" dirty="0">
              <a:solidFill>
                <a:srgbClr val="00B0F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C:\Users\AnKu\Desktop\9.11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5" y="1787277"/>
            <a:ext cx="3249609" cy="32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6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742" y="606952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Наше решение – внешняя обработка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469" y="1624691"/>
            <a:ext cx="4980214" cy="37555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 нужен отдельный бюджет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сопровождение программы; 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установку может выполнить системный администратор по инструкции; </a:t>
            </a:r>
          </a:p>
          <a:p>
            <a:pPr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для поддержки не нужны специализированные знания.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Q:\ОМиР\Клипарты\shutterstock2014\фото\руки\shutterstock_105421976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r="23758"/>
          <a:stretch/>
        </p:blipFill>
        <p:spPr bwMode="auto">
          <a:xfrm>
            <a:off x="5495948" y="1841203"/>
            <a:ext cx="3296987" cy="325331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5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Segoe UI Light" panose="020B0502040204020203" pitchFamily="34" charset="0"/>
              </a:rPr>
              <a:t>Стоимость</a:t>
            </a:r>
            <a:endParaRPr lang="ru-RU" sz="4000" dirty="0">
              <a:latin typeface="Segoe UI Light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28" y="1654175"/>
            <a:ext cx="8316567" cy="15625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dirty="0"/>
              <a:t>Это массовая программа, </a:t>
            </a:r>
            <a:r>
              <a:rPr lang="ru-RU" sz="1800" dirty="0" smtClean="0"/>
              <a:t>которая ориентирована на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dirty="0" smtClean="0"/>
              <a:t>широкий круг пользователей, </a:t>
            </a:r>
            <a:r>
              <a:rPr lang="ru-RU" sz="1800" dirty="0"/>
              <a:t>в отличие от имеющихся эксклюзивных решений, которые </a:t>
            </a:r>
            <a:r>
              <a:rPr lang="ru-RU" sz="1800" dirty="0" smtClean="0"/>
              <a:t>разрабатываются под заказ за </a:t>
            </a:r>
            <a:r>
              <a:rPr lang="ru-RU" sz="1800" dirty="0"/>
              <a:t>большие деньги</a:t>
            </a:r>
            <a:r>
              <a:rPr lang="ru-RU" sz="1800" dirty="0" smtClean="0"/>
              <a:t>.</a:t>
            </a:r>
            <a:endParaRPr lang="en-US" sz="1800" dirty="0" smtClean="0"/>
          </a:p>
        </p:txBody>
      </p:sp>
      <p:pic>
        <p:nvPicPr>
          <p:cNvPr id="4" name="Picture 2" descr="Q:\ОМиР\Клипарты\shutterstock2014\фото\руки\shutterstock_51417604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7" r="2803"/>
          <a:stretch/>
        </p:blipFill>
        <p:spPr bwMode="auto">
          <a:xfrm>
            <a:off x="3076633" y="3237175"/>
            <a:ext cx="3136389" cy="31064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273" y="291399"/>
            <a:ext cx="8231040" cy="114203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Основное предложение – однопользовательская </a:t>
            </a:r>
            <a:r>
              <a:rPr lang="ru-RU" sz="4000" dirty="0" smtClean="0"/>
              <a:t>лицензия </a:t>
            </a:r>
            <a:endParaRPr lang="ru-RU" sz="40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597025"/>
            <a:ext cx="7845649" cy="359316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800" b="1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2600" dirty="0"/>
              <a:t>Скан-Загрузка документов Лицензия на 1 рабочее место сроком на 1 </a:t>
            </a:r>
            <a:r>
              <a:rPr lang="ru-RU" sz="2600" dirty="0" smtClean="0"/>
              <a:t>год</a:t>
            </a:r>
            <a:endParaRPr lang="ru-RU" sz="26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600" b="1" dirty="0" smtClean="0">
                <a:solidFill>
                  <a:schemeClr val="accent1">
                    <a:lumMod val="75000"/>
                  </a:schemeClr>
                </a:solidFill>
              </a:rPr>
              <a:t>9 </a:t>
            </a:r>
            <a:r>
              <a:rPr lang="ru-RU" sz="4600" b="1" dirty="0">
                <a:solidFill>
                  <a:schemeClr val="accent1">
                    <a:lumMod val="75000"/>
                  </a:schemeClr>
                </a:solidFill>
              </a:rPr>
              <a:t>800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руб.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800" b="1" dirty="0" smtClean="0"/>
              <a:t>      </a:t>
            </a:r>
            <a:endParaRPr lang="en-US" sz="1800" b="1" dirty="0" smtClean="0"/>
          </a:p>
        </p:txBody>
      </p:sp>
    </p:spTree>
    <p:extLst>
      <p:ext uri="{BB962C8B-B14F-4D97-AF65-F5344CB8AC3E}">
        <p14:creationId xmlns:p14="http://schemas.microsoft.com/office/powerpoint/2010/main" val="20883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Пакеты многопользовательских лицензий</a:t>
            </a:r>
            <a:endParaRPr lang="ru-RU" sz="40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49" y="1825625"/>
            <a:ext cx="7807013" cy="36192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18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3 </a:t>
            </a:r>
            <a:r>
              <a:rPr lang="ru-RU" sz="2800" dirty="0"/>
              <a:t>рабочих мест на 1 год – </a:t>
            </a:r>
            <a:r>
              <a:rPr lang="ru-RU" sz="2800" b="1" dirty="0">
                <a:solidFill>
                  <a:srgbClr val="00B0F0"/>
                </a:solidFill>
              </a:rPr>
              <a:t>17 500 </a:t>
            </a:r>
            <a:r>
              <a:rPr lang="ru-RU" sz="2800" dirty="0" smtClean="0"/>
              <a:t>руб.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5 </a:t>
            </a:r>
            <a:r>
              <a:rPr lang="ru-RU" sz="2800" dirty="0"/>
              <a:t>рабочих мест на 1 год– </a:t>
            </a:r>
            <a:r>
              <a:rPr lang="ru-RU" sz="2800" b="1" dirty="0">
                <a:solidFill>
                  <a:srgbClr val="00B0F0"/>
                </a:solidFill>
              </a:rPr>
              <a:t>24 500 </a:t>
            </a:r>
            <a:r>
              <a:rPr lang="ru-RU" sz="2800" dirty="0" smtClean="0"/>
              <a:t>руб.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10 </a:t>
            </a:r>
            <a:r>
              <a:rPr lang="ru-RU" sz="2800" dirty="0"/>
              <a:t>рабочих мест на 1 год– </a:t>
            </a:r>
            <a:r>
              <a:rPr lang="ru-RU" sz="2800" b="1" dirty="0">
                <a:solidFill>
                  <a:srgbClr val="00B0F0"/>
                </a:solidFill>
              </a:rPr>
              <a:t>37 500 </a:t>
            </a:r>
            <a:r>
              <a:rPr lang="ru-RU" sz="2800" dirty="0" smtClean="0"/>
              <a:t>руб.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/>
              <a:t>25 </a:t>
            </a:r>
            <a:r>
              <a:rPr lang="ru-RU" sz="2800" dirty="0"/>
              <a:t>рабочих мест на 1 год– </a:t>
            </a:r>
            <a:r>
              <a:rPr lang="ru-RU" sz="2800" b="1" dirty="0">
                <a:solidFill>
                  <a:srgbClr val="00B0F0"/>
                </a:solidFill>
              </a:rPr>
              <a:t>68 500 </a:t>
            </a:r>
            <a:r>
              <a:rPr lang="ru-RU" sz="2800" dirty="0"/>
              <a:t>руб.</a:t>
            </a:r>
          </a:p>
        </p:txBody>
      </p:sp>
    </p:spTree>
    <p:extLst>
      <p:ext uri="{BB962C8B-B14F-4D97-AF65-F5344CB8AC3E}">
        <p14:creationId xmlns:p14="http://schemas.microsoft.com/office/powerpoint/2010/main" val="41788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74247" y="1621428"/>
            <a:ext cx="8553425" cy="4565506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Потоковый сканер (который поддерживает протокол </a:t>
            </a:r>
            <a:r>
              <a:rPr lang="en-US" sz="2000" dirty="0"/>
              <a:t>TWAIN</a:t>
            </a:r>
            <a:r>
              <a:rPr lang="ru-RU" sz="2000" dirty="0"/>
              <a:t> 2.0)</a:t>
            </a: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Планшетный сканер (тогда работа с программой </a:t>
            </a:r>
            <a:r>
              <a:rPr lang="ru-RU" sz="2000" dirty="0" smtClean="0"/>
              <a:t>только </a:t>
            </a:r>
            <a:r>
              <a:rPr lang="ru-RU" sz="2000" dirty="0"/>
              <a:t>через папку)</a:t>
            </a:r>
          </a:p>
          <a:p>
            <a:pPr lvl="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МФУ (тогда работа с программой только через папку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lvl="0"/>
            <a:endParaRPr lang="en-US" dirty="0"/>
          </a:p>
          <a:p>
            <a:pPr marL="0" lv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3600" b="1" dirty="0">
                <a:solidFill>
                  <a:srgbClr val="FFC000"/>
                </a:solidFill>
                <a:latin typeface="Segoe UI Semibold" panose="020B0702040204020203" pitchFamily="34" charset="0"/>
              </a:rPr>
              <a:t>! </a:t>
            </a:r>
            <a:r>
              <a:rPr lang="ru-RU" sz="2000" b="1" dirty="0">
                <a:solidFill>
                  <a:srgbClr val="FFC000"/>
                </a:solidFill>
                <a:latin typeface="Segoe UI Semibold" panose="020B0702040204020203" pitchFamily="34" charset="0"/>
              </a:rPr>
              <a:t>В настройках сканера «Разрешение сканирования» должно быть не меньше 300 </a:t>
            </a:r>
            <a:r>
              <a:rPr lang="en-US" sz="2000" b="1" dirty="0">
                <a:solidFill>
                  <a:srgbClr val="FFC000"/>
                </a:solidFill>
                <a:latin typeface="Segoe UI Semibold" panose="020B0702040204020203" pitchFamily="34" charset="0"/>
              </a:rPr>
              <a:t>dpi</a:t>
            </a:r>
            <a:r>
              <a:rPr lang="ru-RU" sz="2000" b="1" dirty="0">
                <a:solidFill>
                  <a:srgbClr val="FFC000"/>
                </a:solidFill>
                <a:latin typeface="Segoe UI Semibold" panose="020B0702040204020203" pitchFamily="34" charset="0"/>
              </a:rPr>
              <a:t> (пикселей на дюйм)</a:t>
            </a:r>
            <a:endParaRPr lang="ru-RU" sz="2000" dirty="0">
              <a:solidFill>
                <a:srgbClr val="FFC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582412" y="209261"/>
            <a:ext cx="6634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Работает со сканерами:</a:t>
            </a:r>
            <a:endParaRPr lang="ru-RU" sz="2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6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86960" y="2134980"/>
            <a:ext cx="6170213" cy="27383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«</a:t>
            </a:r>
            <a:r>
              <a:rPr lang="en-US" sz="2000" dirty="0"/>
              <a:t>Windows 7 Service Pack 1»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«Windows Vista Service Pack 1»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«Windows 8, Windows 8.1»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«Windows Server 2008 SP2»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«Windows Server 2012»</a:t>
            </a:r>
          </a:p>
        </p:txBody>
      </p:sp>
      <p:pic>
        <p:nvPicPr>
          <p:cNvPr id="3074" name="Picture 2" descr="Q:\ОМиР\Клипарты\shutterstock2014\фото\руки\shutterstock_97924817 - копи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0"/>
          <a:stretch/>
        </p:blipFill>
        <p:spPr bwMode="auto">
          <a:xfrm>
            <a:off x="4732431" y="1963535"/>
            <a:ext cx="3046849" cy="307606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6"/>
          <p:cNvSpPr txBox="1">
            <a:spLocks/>
          </p:cNvSpPr>
          <p:nvPr/>
        </p:nvSpPr>
        <p:spPr>
          <a:xfrm>
            <a:off x="476276" y="209262"/>
            <a:ext cx="66345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/>
              <a:t>Поддерживаемые операционные </a:t>
            </a:r>
            <a:r>
              <a:rPr lang="ru-RU" sz="2800" dirty="0" smtClean="0"/>
              <a:t>системы: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204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2412" y="209262"/>
            <a:ext cx="6634595" cy="1325563"/>
          </a:xfrm>
        </p:spPr>
        <p:txBody>
          <a:bodyPr>
            <a:noAutofit/>
          </a:bodyPr>
          <a:lstStyle/>
          <a:p>
            <a:r>
              <a:rPr lang="ru-RU" sz="2800" b="0" dirty="0"/>
              <a:t>Конфигурации, с которыми работает «Скан-Загрузка документов»: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91685" y="1609734"/>
            <a:ext cx="6656173" cy="45655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«</a:t>
            </a:r>
            <a:r>
              <a:rPr lang="ru-RU" sz="2000" dirty="0"/>
              <a:t>Управление производственным </a:t>
            </a:r>
            <a:r>
              <a:rPr lang="ru-RU" sz="2000" dirty="0" smtClean="0"/>
              <a:t>предприятием», </a:t>
            </a:r>
            <a:r>
              <a:rPr lang="ru-RU" sz="2000" dirty="0"/>
              <a:t>редакция 1.3</a:t>
            </a:r>
            <a:r>
              <a:rPr lang="ru-RU" sz="2000" dirty="0" smtClean="0"/>
              <a:t>» (</a:t>
            </a:r>
            <a:r>
              <a:rPr lang="ru-RU" sz="2000" dirty="0"/>
              <a:t>УПП 1.3).</a:t>
            </a:r>
          </a:p>
          <a:p>
            <a:pPr>
              <a:lnSpc>
                <a:spcPct val="16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 smtClean="0"/>
              <a:t>«1С:ERP </a:t>
            </a:r>
            <a:r>
              <a:rPr lang="ru-RU" sz="2000" dirty="0"/>
              <a:t>Управление </a:t>
            </a:r>
            <a:r>
              <a:rPr lang="ru-RU" sz="2000" dirty="0" smtClean="0"/>
              <a:t>предприятием», редакция 2.0</a:t>
            </a:r>
            <a:r>
              <a:rPr lang="ru-RU" sz="2000" dirty="0"/>
              <a:t> </a:t>
            </a:r>
            <a:r>
              <a:rPr lang="ru-RU" sz="2000" dirty="0" smtClean="0"/>
              <a:t>(ERP </a:t>
            </a:r>
            <a:r>
              <a:rPr lang="ru-RU" sz="2000" dirty="0"/>
              <a:t>2.0).</a:t>
            </a:r>
          </a:p>
          <a:p>
            <a:pPr>
              <a:lnSpc>
                <a:spcPct val="16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«Комплексная </a:t>
            </a:r>
            <a:r>
              <a:rPr lang="ru-RU" sz="2000" dirty="0" smtClean="0"/>
              <a:t>автоматизация», </a:t>
            </a:r>
            <a:r>
              <a:rPr lang="ru-RU" sz="2000" dirty="0"/>
              <a:t>редакция </a:t>
            </a:r>
            <a:r>
              <a:rPr lang="ru-RU" sz="2000" dirty="0" smtClean="0"/>
              <a:t>1.1 </a:t>
            </a:r>
            <a:r>
              <a:rPr lang="ru-RU" sz="2000" dirty="0"/>
              <a:t>(КА 1.1).</a:t>
            </a:r>
          </a:p>
          <a:p>
            <a:pPr>
              <a:lnSpc>
                <a:spcPct val="16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«Управление </a:t>
            </a:r>
            <a:r>
              <a:rPr lang="ru-RU" sz="2000" dirty="0" smtClean="0"/>
              <a:t>торговлей», </a:t>
            </a:r>
            <a:r>
              <a:rPr lang="ru-RU" sz="2000" dirty="0"/>
              <a:t>редакция </a:t>
            </a:r>
            <a:r>
              <a:rPr lang="ru-RU" sz="2000" dirty="0" smtClean="0"/>
              <a:t>10.3 </a:t>
            </a:r>
            <a:r>
              <a:rPr lang="ru-RU" sz="2000" dirty="0"/>
              <a:t>(УТ 10.3).</a:t>
            </a:r>
          </a:p>
          <a:p>
            <a:pPr>
              <a:lnSpc>
                <a:spcPct val="16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«Управление </a:t>
            </a:r>
            <a:r>
              <a:rPr lang="ru-RU" sz="2000" dirty="0" smtClean="0"/>
              <a:t>торговлей», </a:t>
            </a:r>
            <a:r>
              <a:rPr lang="ru-RU" sz="2000" dirty="0"/>
              <a:t>редакция </a:t>
            </a:r>
            <a:r>
              <a:rPr lang="ru-RU" sz="2000" dirty="0" smtClean="0"/>
              <a:t>11 </a:t>
            </a:r>
            <a:r>
              <a:rPr lang="ru-RU" sz="2000" dirty="0"/>
              <a:t>(УТ 11.1).</a:t>
            </a:r>
          </a:p>
          <a:p>
            <a:pPr>
              <a:lnSpc>
                <a:spcPct val="16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«Бухгалтерия предприятия 2.0» (БП 2.0).</a:t>
            </a:r>
          </a:p>
          <a:p>
            <a:pPr>
              <a:lnSpc>
                <a:spcPct val="16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«Бухгалтерия предприятия 3.0» (БП 3.0).</a:t>
            </a:r>
          </a:p>
          <a:p>
            <a:pPr>
              <a:lnSpc>
                <a:spcPct val="16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«1С:Розница»</a:t>
            </a:r>
          </a:p>
        </p:txBody>
      </p:sp>
    </p:spTree>
    <p:extLst>
      <p:ext uri="{BB962C8B-B14F-4D97-AF65-F5344CB8AC3E}">
        <p14:creationId xmlns:p14="http://schemas.microsoft.com/office/powerpoint/2010/main" val="17505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04875" y="209261"/>
            <a:ext cx="6634595" cy="1325563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Подробности на нашем сейте</a:t>
            </a:r>
            <a:endParaRPr lang="ru-RU" sz="2800" b="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37534" y="1286977"/>
            <a:ext cx="6656173" cy="495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https://gendalf.ru/scan-doc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89" y="1784917"/>
            <a:ext cx="6909288" cy="442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Появились вопросы?</a:t>
            </a:r>
            <a:endParaRPr lang="ru-RU" b="0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Задайте их нашим менеджерам прямо сейчас!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Рогова Лилия</a:t>
            </a:r>
          </a:p>
          <a:p>
            <a:pPr marL="0" indent="0">
              <a:buNone/>
            </a:pPr>
            <a:r>
              <a:rPr lang="en-US" dirty="0" smtClean="0"/>
              <a:t>E-mail: </a:t>
            </a:r>
            <a:r>
              <a:rPr lang="en-US" dirty="0" smtClean="0">
                <a:hlinkClick r:id="rId2"/>
              </a:rPr>
              <a:t>okr@gendalf.ru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Тел: (863) </a:t>
            </a:r>
            <a:r>
              <a:rPr lang="en-US" dirty="0" smtClean="0"/>
              <a:t>300</a:t>
            </a:r>
            <a:r>
              <a:rPr lang="ru-RU" dirty="0" smtClean="0"/>
              <a:t>-</a:t>
            </a:r>
            <a:r>
              <a:rPr lang="en-US" dirty="0" smtClean="0"/>
              <a:t>10</a:t>
            </a:r>
            <a:r>
              <a:rPr lang="ru-RU" dirty="0" smtClean="0"/>
              <a:t>-0</a:t>
            </a:r>
            <a:r>
              <a:rPr lang="en-US" dirty="0" smtClean="0"/>
              <a:t>1</a:t>
            </a:r>
            <a:r>
              <a:rPr lang="ru-RU" dirty="0" smtClean="0"/>
              <a:t>, </a:t>
            </a:r>
          </a:p>
          <a:p>
            <a:pPr marL="0" indent="0">
              <a:buNone/>
            </a:pPr>
            <a:r>
              <a:rPr lang="ru-RU" dirty="0" smtClean="0"/>
              <a:t>моб:8 903 461 22 14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ru-RU" dirty="0" smtClean="0"/>
              <a:t>Сайт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scan-archive.ru</a:t>
            </a:r>
            <a:endParaRPr lang="ru-RU" dirty="0"/>
          </a:p>
        </p:txBody>
      </p:sp>
      <p:pic>
        <p:nvPicPr>
          <p:cNvPr id="1026" name="Picture 2" descr="C:\Users\AnKu\Desktop\9.11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832" y="2513467"/>
            <a:ext cx="3743324" cy="374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Ведение архива кадровых документов: требования, порядок, процеду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036"/>
            <a:ext cx="9144000" cy="51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759279"/>
            <a:ext cx="2012089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800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lang="ru-RU" sz="31800" dirty="0">
              <a:solidFill>
                <a:srgbClr val="92D05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34658" y="1783655"/>
            <a:ext cx="2034737" cy="205222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Полилиния 4"/>
          <p:cNvSpPr/>
          <p:nvPr/>
        </p:nvSpPr>
        <p:spPr>
          <a:xfrm>
            <a:off x="2977261" y="3414544"/>
            <a:ext cx="1503527" cy="1033675"/>
          </a:xfrm>
          <a:custGeom>
            <a:avLst/>
            <a:gdLst>
              <a:gd name="connsiteX0" fmla="*/ 0 w 2672936"/>
              <a:gd name="connsiteY0" fmla="*/ 0 h 1378233"/>
              <a:gd name="connsiteX1" fmla="*/ 2672936 w 2672936"/>
              <a:gd name="connsiteY1" fmla="*/ 0 h 1378233"/>
              <a:gd name="connsiteX2" fmla="*/ 2672936 w 2672936"/>
              <a:gd name="connsiteY2" fmla="*/ 1378233 h 1378233"/>
              <a:gd name="connsiteX3" fmla="*/ 0 w 2672936"/>
              <a:gd name="connsiteY3" fmla="*/ 1378233 h 1378233"/>
              <a:gd name="connsiteX4" fmla="*/ 0 w 2672936"/>
              <a:gd name="connsiteY4" fmla="*/ 0 h 137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936" h="1378233">
                <a:moveTo>
                  <a:pt x="0" y="0"/>
                </a:moveTo>
                <a:lnTo>
                  <a:pt x="2672936" y="0"/>
                </a:lnTo>
                <a:lnTo>
                  <a:pt x="2672936" y="1378233"/>
                </a:lnTo>
                <a:lnTo>
                  <a:pt x="0" y="13782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 defTabSz="21669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875"/>
          </a:p>
        </p:txBody>
      </p:sp>
      <p:sp>
        <p:nvSpPr>
          <p:cNvPr id="6" name="Овал 5"/>
          <p:cNvSpPr/>
          <p:nvPr/>
        </p:nvSpPr>
        <p:spPr>
          <a:xfrm>
            <a:off x="5961562" y="2026373"/>
            <a:ext cx="961802" cy="97210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48" t="39183" r="-373" b="41689"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6748190" y="2512426"/>
            <a:ext cx="133908" cy="689117"/>
          </a:xfrm>
          <a:custGeom>
            <a:avLst/>
            <a:gdLst>
              <a:gd name="connsiteX0" fmla="*/ 0 w 238058"/>
              <a:gd name="connsiteY0" fmla="*/ 0 h 918822"/>
              <a:gd name="connsiteX1" fmla="*/ 238058 w 238058"/>
              <a:gd name="connsiteY1" fmla="*/ 0 h 918822"/>
              <a:gd name="connsiteX2" fmla="*/ 238058 w 238058"/>
              <a:gd name="connsiteY2" fmla="*/ 918822 h 918822"/>
              <a:gd name="connsiteX3" fmla="*/ 0 w 238058"/>
              <a:gd name="connsiteY3" fmla="*/ 918822 h 918822"/>
              <a:gd name="connsiteX4" fmla="*/ 0 w 238058"/>
              <a:gd name="connsiteY4" fmla="*/ 0 h 91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058" h="918822">
                <a:moveTo>
                  <a:pt x="0" y="0"/>
                </a:moveTo>
                <a:lnTo>
                  <a:pt x="238058" y="0"/>
                </a:lnTo>
                <a:lnTo>
                  <a:pt x="238058" y="918822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88" tIns="0" rIns="14288" bIns="0" numCol="1" spcCol="1270" anchor="ctr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75" dirty="0"/>
          </a:p>
        </p:txBody>
      </p:sp>
      <p:sp>
        <p:nvSpPr>
          <p:cNvPr id="8" name="Полилиния 7"/>
          <p:cNvSpPr/>
          <p:nvPr/>
        </p:nvSpPr>
        <p:spPr>
          <a:xfrm>
            <a:off x="5961561" y="2858776"/>
            <a:ext cx="133908" cy="689117"/>
          </a:xfrm>
          <a:custGeom>
            <a:avLst/>
            <a:gdLst>
              <a:gd name="connsiteX0" fmla="*/ 0 w 238058"/>
              <a:gd name="connsiteY0" fmla="*/ 0 h 918822"/>
              <a:gd name="connsiteX1" fmla="*/ 238058 w 238058"/>
              <a:gd name="connsiteY1" fmla="*/ 0 h 918822"/>
              <a:gd name="connsiteX2" fmla="*/ 238058 w 238058"/>
              <a:gd name="connsiteY2" fmla="*/ 918822 h 918822"/>
              <a:gd name="connsiteX3" fmla="*/ 0 w 238058"/>
              <a:gd name="connsiteY3" fmla="*/ 918822 h 918822"/>
              <a:gd name="connsiteX4" fmla="*/ 0 w 238058"/>
              <a:gd name="connsiteY4" fmla="*/ 0 h 91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058" h="918822">
                <a:moveTo>
                  <a:pt x="0" y="0"/>
                </a:moveTo>
                <a:lnTo>
                  <a:pt x="238058" y="0"/>
                </a:lnTo>
                <a:lnTo>
                  <a:pt x="238058" y="918822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88" tIns="0" rIns="14288" bIns="0" numCol="1" spcCol="1270" anchor="ctr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75" dirty="0"/>
          </a:p>
        </p:txBody>
      </p:sp>
      <p:sp>
        <p:nvSpPr>
          <p:cNvPr id="9" name="Овал 8"/>
          <p:cNvSpPr/>
          <p:nvPr/>
        </p:nvSpPr>
        <p:spPr>
          <a:xfrm>
            <a:off x="2167241" y="2026373"/>
            <a:ext cx="958607" cy="95919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3083" b="13083"/>
            </a:stretch>
          </a:blipFill>
          <a:ln>
            <a:solidFill>
              <a:schemeClr val="accent4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6301466" y="4194497"/>
            <a:ext cx="95145" cy="689117"/>
          </a:xfrm>
          <a:custGeom>
            <a:avLst/>
            <a:gdLst>
              <a:gd name="connsiteX0" fmla="*/ 0 w 169146"/>
              <a:gd name="connsiteY0" fmla="*/ 0 h 918822"/>
              <a:gd name="connsiteX1" fmla="*/ 169146 w 169146"/>
              <a:gd name="connsiteY1" fmla="*/ 0 h 918822"/>
              <a:gd name="connsiteX2" fmla="*/ 169146 w 169146"/>
              <a:gd name="connsiteY2" fmla="*/ 918822 h 918822"/>
              <a:gd name="connsiteX3" fmla="*/ 0 w 169146"/>
              <a:gd name="connsiteY3" fmla="*/ 918822 h 918822"/>
              <a:gd name="connsiteX4" fmla="*/ 0 w 169146"/>
              <a:gd name="connsiteY4" fmla="*/ 0 h 91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46" h="918822">
                <a:moveTo>
                  <a:pt x="0" y="0"/>
                </a:moveTo>
                <a:lnTo>
                  <a:pt x="169146" y="0"/>
                </a:lnTo>
                <a:lnTo>
                  <a:pt x="169146" y="918822"/>
                </a:lnTo>
                <a:lnTo>
                  <a:pt x="0" y="91882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88" tIns="0" rIns="14288" bIns="0" numCol="1" spcCol="1270" anchor="ctr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75" dirty="0"/>
          </a:p>
        </p:txBody>
      </p:sp>
      <p:pic>
        <p:nvPicPr>
          <p:cNvPr id="11" name="Picture 6" descr="http://www.cppmns.ru/uploads/posts/2011-09/1315937900_d0df616bff000812cdb238d5e19e4c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227" y="4268500"/>
            <a:ext cx="999111" cy="957278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05437" y="4194498"/>
            <a:ext cx="598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13" name="Прямая соединительная линия 12"/>
          <p:cNvCxnSpPr>
            <a:endCxn id="9" idx="5"/>
          </p:cNvCxnSpPr>
          <p:nvPr/>
        </p:nvCxnSpPr>
        <p:spPr>
          <a:xfrm flipH="1" flipV="1">
            <a:off x="2985463" y="2845095"/>
            <a:ext cx="639716" cy="128201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56783" y="3764211"/>
            <a:ext cx="4756" cy="4860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1145" y="3090789"/>
            <a:ext cx="11288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Отчетность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4836" y="3045058"/>
            <a:ext cx="12426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Обмен </a:t>
            </a:r>
          </a:p>
          <a:p>
            <a:pPr algn="ctr"/>
            <a:r>
              <a:rPr lang="ru-RU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документами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40680" y="4564548"/>
            <a:ext cx="19383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Бумажные документы</a:t>
            </a:r>
            <a:endParaRPr lang="ru-RU" sz="135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489031" y="2850377"/>
            <a:ext cx="606439" cy="99858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9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id:image001.jpg@01D06658.C581AEB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38"/>
          <a:stretch/>
        </p:blipFill>
        <p:spPr bwMode="auto">
          <a:xfrm>
            <a:off x="2830924" y="2483659"/>
            <a:ext cx="3218811" cy="1773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4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344" y="5082154"/>
            <a:ext cx="6596399" cy="1344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</a:rPr>
              <a:t>«СКАН-АРХИВ» переводит любой бумажный документ в скан-копию и прикрепляет ее в базу «1С:Предприятия 8».</a:t>
            </a:r>
          </a:p>
        </p:txBody>
      </p:sp>
      <p:pic>
        <p:nvPicPr>
          <p:cNvPr id="2051" name="Picture 3" descr="P:\Отделы\ОМиР\Для Алисы\иконки скан архив\0-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66" y="2510183"/>
            <a:ext cx="835931" cy="8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:\Отделы\ОМиР\Для Алисы\иконки скан архив\0-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50" y="2536738"/>
            <a:ext cx="835931" cy="8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P:\Отделы\ОМиР\Для Алисы\иконки скан архив\0-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032" y="2510183"/>
            <a:ext cx="835931" cy="8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:\Отделы\ОМиР\Для Алисы\иконки скан архив\0-2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078" y="2628780"/>
            <a:ext cx="835931" cy="8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6350" y="3499443"/>
            <a:ext cx="1792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b="0" dirty="0">
                <a:solidFill>
                  <a:schemeClr val="tx1"/>
                </a:solidFill>
              </a:rPr>
              <a:t>Подготовка</a:t>
            </a:r>
          </a:p>
          <a:p>
            <a:r>
              <a:rPr lang="ru-RU" b="0" dirty="0">
                <a:solidFill>
                  <a:schemeClr val="tx1"/>
                </a:solidFill>
              </a:rPr>
              <a:t>к сканированию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3" y="3400834"/>
            <a:ext cx="15467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Сканирование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6320" y="3400835"/>
            <a:ext cx="15495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Распознавание </a:t>
            </a:r>
          </a:p>
          <a:p>
            <a:r>
              <a:rPr lang="ru-RU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 номеру, дате, </a:t>
            </a:r>
          </a:p>
          <a:p>
            <a:r>
              <a:rPr lang="ru-RU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штрих-коду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6627" y="3447000"/>
            <a:ext cx="17167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Прикрепление</a:t>
            </a:r>
          </a:p>
          <a:p>
            <a:r>
              <a:rPr lang="ru-RU" sz="13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3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3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«1С»</a:t>
            </a:r>
            <a:endParaRPr lang="ru-RU" sz="135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606359" y="2928149"/>
            <a:ext cx="327699" cy="2408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5" name="Стрелка вправо 14"/>
          <p:cNvSpPr/>
          <p:nvPr/>
        </p:nvSpPr>
        <p:spPr>
          <a:xfrm>
            <a:off x="4337429" y="2928150"/>
            <a:ext cx="327699" cy="2408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Стрелка вправо 15"/>
          <p:cNvSpPr/>
          <p:nvPr/>
        </p:nvSpPr>
        <p:spPr>
          <a:xfrm>
            <a:off x="6178928" y="2928148"/>
            <a:ext cx="327699" cy="240838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41446" y="486721"/>
            <a:ext cx="7024921" cy="1142039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Как работает Скан-архив?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256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Другая 2">
      <a:majorFont>
        <a:latin typeface="Open Sans 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1398</TotalTime>
  <Words>1395</Words>
  <Application>Microsoft Office PowerPoint</Application>
  <PresentationFormat>Экран (4:3)</PresentationFormat>
  <Paragraphs>225</Paragraphs>
  <Slides>49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Arial</vt:lpstr>
      <vt:lpstr>Calibri</vt:lpstr>
      <vt:lpstr>Open Sans</vt:lpstr>
      <vt:lpstr>Segoe UI</vt:lpstr>
      <vt:lpstr>Segoe UI Light</vt:lpstr>
      <vt:lpstr>Segoe UI Semibold</vt:lpstr>
      <vt:lpstr>Wingdings</vt:lpstr>
      <vt:lpstr>Тема1</vt:lpstr>
      <vt:lpstr>Эффективность работы Современные технологии Конкурентное преимущество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работает Скан-архив?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ЭТО РАБОТАЕТ?</vt:lpstr>
      <vt:lpstr>Презентация PowerPoint</vt:lpstr>
      <vt:lpstr>Презентация PowerPoint</vt:lpstr>
      <vt:lpstr>Что вы приобретете благодаря  «Скан-Архиву»</vt:lpstr>
      <vt:lpstr>Система  лицензирования</vt:lpstr>
      <vt:lpstr>Отличия версий «Скан-Архива»</vt:lpstr>
      <vt:lpstr>Презентация PowerPoint</vt:lpstr>
      <vt:lpstr>Презентация PowerPoint</vt:lpstr>
      <vt:lpstr>Презентация PowerPoint</vt:lpstr>
      <vt:lpstr>Презентация PowerPoint</vt:lpstr>
      <vt:lpstr>Не требуется установка дополнительного программного обеспечения</vt:lpstr>
      <vt:lpstr>Презентация PowerPoint</vt:lpstr>
      <vt:lpstr>Презентация PowerPoint</vt:lpstr>
      <vt:lpstr>Наши партнеры: </vt:lpstr>
      <vt:lpstr>Наши партнеры: </vt:lpstr>
      <vt:lpstr>Презентация PowerPoint</vt:lpstr>
      <vt:lpstr>Презентация PowerPoint</vt:lpstr>
      <vt:lpstr>Наши решения для работы с бумажными документами</vt:lpstr>
      <vt:lpstr>Рабочие проблемы, которые повторяются изо дня в день</vt:lpstr>
      <vt:lpstr>Есть решение: автоматический ввод документов прямо в «1С»</vt:lpstr>
      <vt:lpstr>Как это работает:</vt:lpstr>
      <vt:lpstr>Презентация PowerPoint</vt:lpstr>
      <vt:lpstr>Наше решение – внешняя обработка</vt:lpstr>
      <vt:lpstr>Стоимость</vt:lpstr>
      <vt:lpstr>Основное предложение – однопользовательская лицензия </vt:lpstr>
      <vt:lpstr>Пакеты многопользовательских лицензий</vt:lpstr>
      <vt:lpstr>Презентация PowerPoint</vt:lpstr>
      <vt:lpstr>Презентация PowerPoint</vt:lpstr>
      <vt:lpstr>Конфигурации, с которыми работает «Скан-Загрузка документов»:</vt:lpstr>
      <vt:lpstr>Подробности на нашем сейте</vt:lpstr>
      <vt:lpstr>Появились вопросы?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Жданова Анна</dc:creator>
  <cp:lastModifiedBy>Рогова Лилия</cp:lastModifiedBy>
  <cp:revision>58</cp:revision>
  <dcterms:created xsi:type="dcterms:W3CDTF">2015-06-09T09:50:40Z</dcterms:created>
  <dcterms:modified xsi:type="dcterms:W3CDTF">2015-11-12T08:58:22Z</dcterms:modified>
</cp:coreProperties>
</file>